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80" r:id="rId4"/>
    <p:sldId id="288" r:id="rId5"/>
    <p:sldId id="286" r:id="rId6"/>
    <p:sldId id="257" r:id="rId7"/>
    <p:sldId id="258" r:id="rId8"/>
    <p:sldId id="282" r:id="rId9"/>
    <p:sldId id="268" r:id="rId10"/>
    <p:sldId id="265" r:id="rId11"/>
    <p:sldId id="274" r:id="rId12"/>
    <p:sldId id="287" r:id="rId13"/>
    <p:sldId id="285" r:id="rId14"/>
    <p:sldId id="266" r:id="rId15"/>
    <p:sldId id="276" r:id="rId16"/>
    <p:sldId id="273" r:id="rId17"/>
    <p:sldId id="283" r:id="rId18"/>
    <p:sldId id="278" r:id="rId19"/>
    <p:sldId id="275" r:id="rId20"/>
    <p:sldId id="284" r:id="rId21"/>
    <p:sldId id="277" r:id="rId22"/>
    <p:sldId id="281"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53" autoAdjust="0"/>
    <p:restoredTop sz="92985" autoAdjust="0"/>
  </p:normalViewPr>
  <p:slideViewPr>
    <p:cSldViewPr>
      <p:cViewPr varScale="1">
        <p:scale>
          <a:sx n="103" d="100"/>
          <a:sy n="103" d="100"/>
        </p:scale>
        <p:origin x="136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7" d="100"/>
          <a:sy n="67" d="100"/>
        </p:scale>
        <p:origin x="-3154"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9C6A4-2BE7-9A41-BDDB-463A285D1CF8}" type="datetimeFigureOut">
              <a:rPr lang="en-US" smtClean="0"/>
              <a:pPr/>
              <a:t>3/30/20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0DE41-9769-924E-B0D0-34391DE7645B}" type="slidenum">
              <a:rPr lang="en-US" smtClean="0"/>
              <a:pPr/>
              <a:t>‹#›</a:t>
            </a:fld>
            <a:endParaRPr lang="en-US"/>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86081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20DE41-9769-924E-B0D0-34391DE7645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20DE41-9769-924E-B0D0-34391DE7645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cxnSp>
        <p:nvCxnSpPr>
          <p:cNvPr id="8" name="Straight Connector 7"/>
          <p:cNvCxnSpPr/>
          <p:nvPr userDrawn="1"/>
        </p:nvCxnSpPr>
        <p:spPr>
          <a:xfrm>
            <a:off x="609600" y="533400"/>
            <a:ext cx="6781800"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pic>
        <p:nvPicPr>
          <p:cNvPr id="1026" name="Picture 2" descr="C:\Users\allan.kahan1\Desktop\fjmc_logo_2012_FINA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2426" y="321726"/>
            <a:ext cx="1141412" cy="63649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0" name="Straight Connector 9"/>
          <p:cNvCxnSpPr/>
          <p:nvPr userDrawn="1"/>
        </p:nvCxnSpPr>
        <p:spPr>
          <a:xfrm>
            <a:off x="8688087" y="838200"/>
            <a:ext cx="5751" cy="556260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
        <p:nvSpPr>
          <p:cNvPr id="12" name="WordArt 3"/>
          <p:cNvSpPr>
            <a:spLocks noChangeArrowheads="1" noChangeShapeType="1" noTextEdit="1"/>
          </p:cNvSpPr>
          <p:nvPr userDrawn="1"/>
        </p:nvSpPr>
        <p:spPr bwMode="auto">
          <a:xfrm rot="5400000">
            <a:off x="-2289603" y="3344172"/>
            <a:ext cx="5684629" cy="276227"/>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400" b="1" kern="10" spc="0" dirty="0">
                <a:ln>
                  <a:noFill/>
                </a:ln>
                <a:solidFill>
                  <a:srgbClr val="336699"/>
                </a:solidFill>
                <a:effectLst/>
                <a:latin typeface="Arial Narrow"/>
              </a:rPr>
              <a:t>Leadership  Innovation   Community</a:t>
            </a:r>
          </a:p>
        </p:txBody>
      </p:sp>
      <p:cxnSp>
        <p:nvCxnSpPr>
          <p:cNvPr id="14" name="Straight Connector 13"/>
          <p:cNvCxnSpPr/>
          <p:nvPr userDrawn="1"/>
        </p:nvCxnSpPr>
        <p:spPr>
          <a:xfrm>
            <a:off x="569963" y="6409426"/>
            <a:ext cx="8141127"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01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51373" y="1219200"/>
            <a:ext cx="7543800" cy="12192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4419600"/>
            <a:ext cx="7543800" cy="1706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255793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642424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cxnSp>
        <p:nvCxnSpPr>
          <p:cNvPr id="8" name="Straight Connector 7"/>
          <p:cNvCxnSpPr/>
          <p:nvPr userDrawn="1"/>
        </p:nvCxnSpPr>
        <p:spPr>
          <a:xfrm>
            <a:off x="609600" y="533400"/>
            <a:ext cx="6781800"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pic>
        <p:nvPicPr>
          <p:cNvPr id="1026" name="Picture 2" descr="C:\Users\allan.kahan1\Desktop\fjmc_logo_2012_FINA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2426" y="321726"/>
            <a:ext cx="1141412" cy="63649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0" name="Straight Connector 9"/>
          <p:cNvCxnSpPr/>
          <p:nvPr userDrawn="1"/>
        </p:nvCxnSpPr>
        <p:spPr>
          <a:xfrm>
            <a:off x="8688087" y="838200"/>
            <a:ext cx="5751" cy="556260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
        <p:nvSpPr>
          <p:cNvPr id="12" name="WordArt 3"/>
          <p:cNvSpPr>
            <a:spLocks noChangeArrowheads="1" noChangeShapeType="1" noTextEdit="1"/>
          </p:cNvSpPr>
          <p:nvPr userDrawn="1"/>
        </p:nvSpPr>
        <p:spPr bwMode="auto">
          <a:xfrm rot="5400000">
            <a:off x="-2289603" y="3344172"/>
            <a:ext cx="5684629" cy="276227"/>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400" b="1" kern="10" spc="0" dirty="0">
                <a:ln>
                  <a:noFill/>
                </a:ln>
                <a:solidFill>
                  <a:srgbClr val="336699"/>
                </a:solidFill>
                <a:effectLst/>
                <a:latin typeface="Arial Narrow"/>
              </a:rPr>
              <a:t>Leadership  Innovation   Community</a:t>
            </a:r>
          </a:p>
        </p:txBody>
      </p:sp>
      <p:cxnSp>
        <p:nvCxnSpPr>
          <p:cNvPr id="14" name="Straight Connector 13"/>
          <p:cNvCxnSpPr/>
          <p:nvPr userDrawn="1"/>
        </p:nvCxnSpPr>
        <p:spPr>
          <a:xfrm>
            <a:off x="569963" y="6409426"/>
            <a:ext cx="8141127"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409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9600"/>
            <a:ext cx="7543800" cy="1706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465531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491576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657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733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027725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38200" y="1600200"/>
            <a:ext cx="3659188" cy="574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8200" y="2174875"/>
            <a:ext cx="3659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199"/>
            <a:ext cx="3736975" cy="574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3736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E6C44-F114-4B0E-959B-AB845BF84373}" type="datetimeFigureOut">
              <a:rPr lang="en-US" smtClean="0"/>
              <a:pPr/>
              <a:t>3/30/20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829261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E6C44-F114-4B0E-959B-AB845BF84373}" type="datetimeFigureOut">
              <a:rPr lang="en-US" smtClean="0"/>
              <a:pPr/>
              <a:t>3/30/20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739365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E6C44-F114-4B0E-959B-AB845BF84373}" type="datetimeFigureOut">
              <a:rPr lang="en-US" smtClean="0"/>
              <a:pPr/>
              <a:t>3/30/20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3587951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199040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9600"/>
            <a:ext cx="7543800" cy="1706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2616781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747682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4419600"/>
            <a:ext cx="7543800" cy="1706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212447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412330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E6C44-F114-4B0E-959B-AB845BF84373}" type="datetimeFigureOut">
              <a:rPr lang="en-US" smtClean="0"/>
              <a:pPr/>
              <a:t>3/30/20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44806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373" y="1219200"/>
            <a:ext cx="7543800" cy="1219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600200"/>
            <a:ext cx="3657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733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6503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1373" y="1219200"/>
            <a:ext cx="7543800" cy="1219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38200" y="1600200"/>
            <a:ext cx="3659188" cy="574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8200" y="2174875"/>
            <a:ext cx="3659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00199"/>
            <a:ext cx="3736975" cy="574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3736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E6C44-F114-4B0E-959B-AB845BF84373}" type="datetimeFigureOut">
              <a:rPr lang="en-US" smtClean="0"/>
              <a:pPr/>
              <a:t>3/30/20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2324908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51373" y="1219200"/>
            <a:ext cx="7543800" cy="12192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8C5E6C44-F114-4B0E-959B-AB845BF84373}" type="datetimeFigureOut">
              <a:rPr lang="en-US" smtClean="0"/>
              <a:pPr/>
              <a:t>3/30/20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56417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E6C44-F114-4B0E-959B-AB845BF84373}" type="datetimeFigureOut">
              <a:rPr lang="en-US" smtClean="0"/>
              <a:pPr/>
              <a:t>3/30/20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355632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292028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E6C44-F114-4B0E-959B-AB845BF84373}" type="datetimeFigureOut">
              <a:rPr lang="en-US" smtClean="0"/>
              <a:pPr/>
              <a:t>3/30/20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ECE0A-EA7D-4AEF-A65D-EB93EE8D1B30}" type="slidenum">
              <a:rPr lang="en-US" smtClean="0"/>
              <a:pPr/>
              <a:t>‹#›</a:t>
            </a:fld>
            <a:endParaRPr lang="en-US"/>
          </a:p>
        </p:txBody>
      </p:sp>
    </p:spTree>
    <p:extLst>
      <p:ext uri="{BB962C8B-B14F-4D97-AF65-F5344CB8AC3E}">
        <p14:creationId xmlns:p14="http://schemas.microsoft.com/office/powerpoint/2010/main" val="65518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E6C44-F114-4B0E-959B-AB845BF84373}" type="datetimeFigureOut">
              <a:rPr lang="en-US" smtClean="0"/>
              <a:pPr/>
              <a:t>3/30/20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ECE0A-EA7D-4AEF-A65D-EB93EE8D1B30}" type="slidenum">
              <a:rPr lang="en-US" smtClean="0"/>
              <a:pPr/>
              <a:t>‹#›</a:t>
            </a:fld>
            <a:endParaRPr lang="en-US"/>
          </a:p>
        </p:txBody>
      </p:sp>
      <p:cxnSp>
        <p:nvCxnSpPr>
          <p:cNvPr id="7" name="Straight Connector 6"/>
          <p:cNvCxnSpPr/>
          <p:nvPr userDrawn="1"/>
        </p:nvCxnSpPr>
        <p:spPr>
          <a:xfrm>
            <a:off x="609600" y="533400"/>
            <a:ext cx="6781800"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pic>
        <p:nvPicPr>
          <p:cNvPr id="8" name="Picture 2" descr="C:\Users\allan.kahan1\Desktop\fjmc_logo_2012_FINAL.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52426" y="321726"/>
            <a:ext cx="1141412" cy="63649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9" name="Straight Connector 8"/>
          <p:cNvCxnSpPr/>
          <p:nvPr userDrawn="1"/>
        </p:nvCxnSpPr>
        <p:spPr>
          <a:xfrm>
            <a:off x="8688087" y="838200"/>
            <a:ext cx="5751" cy="556260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
        <p:nvSpPr>
          <p:cNvPr id="10" name="WordArt 3"/>
          <p:cNvSpPr>
            <a:spLocks noChangeArrowheads="1" noChangeShapeType="1" noTextEdit="1"/>
          </p:cNvSpPr>
          <p:nvPr userDrawn="1"/>
        </p:nvSpPr>
        <p:spPr bwMode="auto">
          <a:xfrm rot="5400000">
            <a:off x="-2289603" y="3344172"/>
            <a:ext cx="5684629" cy="276227"/>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400" b="1" kern="10" spc="0" dirty="0">
                <a:ln>
                  <a:noFill/>
                </a:ln>
                <a:solidFill>
                  <a:srgbClr val="336699"/>
                </a:solidFill>
                <a:effectLst/>
                <a:latin typeface="Arial Narrow"/>
              </a:rPr>
              <a:t>Leadership  Innovation   Community</a:t>
            </a:r>
          </a:p>
        </p:txBody>
      </p:sp>
      <p:cxnSp>
        <p:nvCxnSpPr>
          <p:cNvPr id="11" name="Straight Connector 10"/>
          <p:cNvCxnSpPr/>
          <p:nvPr userDrawn="1"/>
        </p:nvCxnSpPr>
        <p:spPr>
          <a:xfrm>
            <a:off x="569963" y="6409426"/>
            <a:ext cx="8141127"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48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rgbClr val="004898"/>
          </a:solidFill>
          <a:latin typeface="Arial Narrow"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1373" y="1219200"/>
            <a:ext cx="7543800" cy="1219200"/>
          </a:xfrm>
          <a:prstGeom prst="rect">
            <a:avLst/>
          </a:prstGeom>
        </p:spPr>
        <p:txBody>
          <a:bodyPr vert="horz" lIns="91440" tIns="45720" rIns="91440" bIns="45720" rtlCol="0" anchor="ctr">
            <a:noAutofit/>
          </a:bodyPr>
          <a:lstStyle/>
          <a:p>
            <a:r>
              <a:rPr lang="en-US" dirty="0"/>
              <a:t>Why your club should be</a:t>
            </a:r>
            <a:br>
              <a:rPr lang="en-US" dirty="0"/>
            </a:br>
            <a:r>
              <a:rPr lang="en-US" dirty="0"/>
              <a:t>involved in this new, FJMC fundraiser</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E6C44-F114-4B0E-959B-AB845BF84373}" type="datetimeFigureOut">
              <a:rPr lang="en-US" smtClean="0"/>
              <a:pPr/>
              <a:t>3/30/20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ECE0A-EA7D-4AEF-A65D-EB93EE8D1B30}" type="slidenum">
              <a:rPr lang="en-US" smtClean="0"/>
              <a:pPr/>
              <a:t>‹#›</a:t>
            </a:fld>
            <a:endParaRPr lang="en-US"/>
          </a:p>
        </p:txBody>
      </p:sp>
      <p:cxnSp>
        <p:nvCxnSpPr>
          <p:cNvPr id="7" name="Straight Connector 6"/>
          <p:cNvCxnSpPr/>
          <p:nvPr userDrawn="1"/>
        </p:nvCxnSpPr>
        <p:spPr>
          <a:xfrm>
            <a:off x="609600" y="533400"/>
            <a:ext cx="6781800"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pic>
        <p:nvPicPr>
          <p:cNvPr id="8" name="Picture 2" descr="C:\Users\allan.kahan1\Desktop\fjmc_logo_2012_FINAL.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52426" y="321726"/>
            <a:ext cx="1141412" cy="63649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9" name="Straight Connector 8"/>
          <p:cNvCxnSpPr/>
          <p:nvPr userDrawn="1"/>
        </p:nvCxnSpPr>
        <p:spPr>
          <a:xfrm>
            <a:off x="8688087" y="838200"/>
            <a:ext cx="5751" cy="556260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
        <p:nvSpPr>
          <p:cNvPr id="10" name="WordArt 3"/>
          <p:cNvSpPr>
            <a:spLocks noChangeArrowheads="1" noChangeShapeType="1" noTextEdit="1"/>
          </p:cNvSpPr>
          <p:nvPr userDrawn="1"/>
        </p:nvSpPr>
        <p:spPr bwMode="auto">
          <a:xfrm rot="5400000">
            <a:off x="-2289603" y="3344172"/>
            <a:ext cx="5684629" cy="276227"/>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400" b="1" kern="10" spc="0" dirty="0">
                <a:ln>
                  <a:noFill/>
                </a:ln>
                <a:solidFill>
                  <a:srgbClr val="336699"/>
                </a:solidFill>
                <a:effectLst/>
                <a:latin typeface="Arial Narrow"/>
              </a:rPr>
              <a:t>Leadership  Innovation   Community</a:t>
            </a:r>
          </a:p>
        </p:txBody>
      </p:sp>
      <p:cxnSp>
        <p:nvCxnSpPr>
          <p:cNvPr id="11" name="Straight Connector 10"/>
          <p:cNvCxnSpPr/>
          <p:nvPr userDrawn="1"/>
        </p:nvCxnSpPr>
        <p:spPr>
          <a:xfrm>
            <a:off x="569963" y="6409426"/>
            <a:ext cx="8141127" cy="0"/>
          </a:xfrm>
          <a:prstGeom prst="line">
            <a:avLst/>
          </a:prstGeom>
          <a:ln w="41275">
            <a:solidFill>
              <a:srgbClr val="0048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813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rgbClr val="004898"/>
          </a:solidFill>
          <a:latin typeface="Arial Narrow"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jewishmag.com/" TargetMode="External"/><Relationship Id="rId3" Type="http://schemas.openxmlformats.org/officeDocument/2006/relationships/hyperlink" Target="http://www.mezuzahstore.com/" TargetMode="External"/><Relationship Id="rId7" Type="http://schemas.openxmlformats.org/officeDocument/2006/relationships/hyperlink" Target="http://www.jewishboston.com/" TargetMode="External"/><Relationship Id="rId2" Type="http://schemas.openxmlformats.org/officeDocument/2006/relationships/hyperlink" Target="http://www.jewbelong.com/Passover" TargetMode="External"/><Relationship Id="rId1" Type="http://schemas.openxmlformats.org/officeDocument/2006/relationships/slideLayout" Target="../slideLayouts/slideLayout2.xml"/><Relationship Id="rId6" Type="http://schemas.openxmlformats.org/officeDocument/2006/relationships/hyperlink" Target="http://www.chabad.org/" TargetMode="External"/><Relationship Id="rId11" Type="http://schemas.openxmlformats.org/officeDocument/2006/relationships/hyperlink" Target="https://haggadahsrus.us4.list-manage.com/track/click?u=ddfa611c954182eeaaba69d2d&amp;id=ac73b3c507&amp;e=54030591e4" TargetMode="External"/><Relationship Id="rId5" Type="http://schemas.openxmlformats.org/officeDocument/2006/relationships/hyperlink" Target="http://www.haggadot.com/Passover-seder" TargetMode="External"/><Relationship Id="rId10" Type="http://schemas.openxmlformats.org/officeDocument/2006/relationships/hyperlink" Target="https://haggadahsrus.us4.list-manage.com/track/click?u=ddfa611c954182eeaaba69d2d&amp;id=9881f07254&amp;e=54030591e4" TargetMode="External"/><Relationship Id="rId4" Type="http://schemas.openxmlformats.org/officeDocument/2006/relationships/hyperlink" Target="http://www.afikimfoundation.org/" TargetMode="External"/><Relationship Id="rId9" Type="http://schemas.openxmlformats.org/officeDocument/2006/relationships/hyperlink" Target="https://haggadahsrus.us4.list-manage.com/track/click?u=ddfa611c954182eeaaba69d2d&amp;id=50bb371c41&amp;e=54030591e4"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kiddushclub.org/pesach-bingo.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hankbone.org/USA/MD/ResnickFamil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youtube.com/results?search_query=maccabeats+passover" TargetMode="External"/><Relationship Id="rId3" Type="http://schemas.openxmlformats.org/officeDocument/2006/relationships/hyperlink" Target="https://www.heyalma.com/a-definitive-ranking-of-passover-parody-songs/" TargetMode="External"/><Relationship Id="rId7" Type="http://schemas.openxmlformats.org/officeDocument/2006/relationships/hyperlink" Target="http://www.passoversongparodies.com/" TargetMode="External"/><Relationship Id="rId2" Type="http://schemas.openxmlformats.org/officeDocument/2006/relationships/hyperlink" Target="http://www.templerodefshalom.org/wp-content/uploads/2011/08/Sedersongs2012-all.pdf" TargetMode="External"/><Relationship Id="rId1" Type="http://schemas.openxmlformats.org/officeDocument/2006/relationships/slideLayout" Target="../slideLayouts/slideLayout2.xml"/><Relationship Id="rId6" Type="http://schemas.openxmlformats.org/officeDocument/2006/relationships/hyperlink" Target="https://jr.co.il/humor/pass01.txt" TargetMode="External"/><Relationship Id="rId5" Type="http://schemas.openxmlformats.org/officeDocument/2006/relationships/hyperlink" Target="https://www.humortimes.com/67005/passover-parody-songs/" TargetMode="External"/><Relationship Id="rId4" Type="http://schemas.openxmlformats.org/officeDocument/2006/relationships/hyperlink" Target="http://kosher4passover.com/passover-song-parodies.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sraelnationalnews.com/News/News.aspx/277764"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zoom.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5DBB42-A245-FA45-8C5A-872920499B53}"/>
              </a:ext>
            </a:extLst>
          </p:cNvPr>
          <p:cNvSpPr txBox="1"/>
          <p:nvPr/>
        </p:nvSpPr>
        <p:spPr>
          <a:xfrm>
            <a:off x="1375893" y="1219200"/>
            <a:ext cx="6705600" cy="1754326"/>
          </a:xfrm>
          <a:prstGeom prst="rect">
            <a:avLst/>
          </a:prstGeom>
          <a:noFill/>
        </p:spPr>
        <p:txBody>
          <a:bodyPr wrap="square" rtlCol="0">
            <a:spAutoFit/>
          </a:bodyPr>
          <a:lstStyle/>
          <a:p>
            <a:pPr algn="ctr"/>
            <a:r>
              <a:rPr lang="en-US" sz="5400" dirty="0"/>
              <a:t>Running a</a:t>
            </a:r>
          </a:p>
          <a:p>
            <a:pPr algn="ctr"/>
            <a:r>
              <a:rPr lang="en-US" sz="5400" b="1" dirty="0"/>
              <a:t>Virtual Seder</a:t>
            </a:r>
          </a:p>
        </p:txBody>
      </p:sp>
      <p:sp>
        <p:nvSpPr>
          <p:cNvPr id="3" name="TextBox 2">
            <a:extLst>
              <a:ext uri="{FF2B5EF4-FFF2-40B4-BE49-F238E27FC236}">
                <a16:creationId xmlns:a16="http://schemas.microsoft.com/office/drawing/2014/main" id="{F6D497E5-A5FB-DC41-A2BA-C340B27E8EF7}"/>
              </a:ext>
            </a:extLst>
          </p:cNvPr>
          <p:cNvSpPr txBox="1"/>
          <p:nvPr/>
        </p:nvSpPr>
        <p:spPr>
          <a:xfrm>
            <a:off x="1452093" y="3352800"/>
            <a:ext cx="6553200" cy="2308324"/>
          </a:xfrm>
          <a:prstGeom prst="rect">
            <a:avLst/>
          </a:prstGeom>
          <a:noFill/>
        </p:spPr>
        <p:txBody>
          <a:bodyPr wrap="square" rtlCol="0">
            <a:spAutoFit/>
          </a:bodyPr>
          <a:lstStyle/>
          <a:p>
            <a:pPr algn="just"/>
            <a:r>
              <a:rPr lang="en-US" sz="2400" dirty="0"/>
              <a:t>In this time of Coronavirus (Covid19), concern over the health of attendees, who are often of an age which contracting the virus may pose significant health issues…. we have to adapt</a:t>
            </a:r>
          </a:p>
          <a:p>
            <a:pPr algn="just"/>
            <a:endParaRPr lang="en-US" sz="2400" dirty="0"/>
          </a:p>
          <a:p>
            <a:pPr algn="ctr"/>
            <a:r>
              <a:rPr lang="en-US" sz="2400" b="1" dirty="0"/>
              <a:t>In short, we’ve been afflicted by another plague! </a:t>
            </a:r>
          </a:p>
        </p:txBody>
      </p:sp>
    </p:spTree>
    <p:extLst>
      <p:ext uri="{BB962C8B-B14F-4D97-AF65-F5344CB8AC3E}">
        <p14:creationId xmlns:p14="http://schemas.microsoft.com/office/powerpoint/2010/main" val="1783966663"/>
      </p:ext>
    </p:extLst>
  </p:cSld>
  <p:clrMapOvr>
    <a:masterClrMapping/>
  </p:clrMapOvr>
  <mc:AlternateContent xmlns:mc="http://schemas.openxmlformats.org/markup-compatibility/2006" xmlns:p14="http://schemas.microsoft.com/office/powerpoint/2010/main">
    <mc:Choice Requires="p14">
      <p:transition p14:dur="0" advTm="26165"/>
    </mc:Choice>
    <mc:Fallback xmlns="">
      <p:transition advTm="261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43D8C7-6B90-314B-90E9-5DB3C9236279}"/>
              </a:ext>
            </a:extLst>
          </p:cNvPr>
          <p:cNvSpPr>
            <a:spLocks noGrp="1"/>
          </p:cNvSpPr>
          <p:nvPr>
            <p:ph idx="1"/>
          </p:nvPr>
        </p:nvSpPr>
        <p:spPr>
          <a:xfrm>
            <a:off x="990600" y="685800"/>
            <a:ext cx="7543800" cy="5562600"/>
          </a:xfrm>
        </p:spPr>
        <p:txBody>
          <a:bodyPr/>
          <a:lstStyle/>
          <a:p>
            <a:pPr marL="0" indent="0">
              <a:buNone/>
            </a:pPr>
            <a:r>
              <a:rPr lang="en-US" sz="2800" b="1" dirty="0"/>
              <a:t>Creating Your Own</a:t>
            </a:r>
            <a:endParaRPr lang="en-US" sz="2800" dirty="0"/>
          </a:p>
          <a:p>
            <a:pPr lvl="1"/>
            <a:r>
              <a:rPr lang="en-US" sz="2000" dirty="0"/>
              <a:t>This doesn’t stop you from sending a reading to a guest.</a:t>
            </a:r>
          </a:p>
          <a:p>
            <a:pPr lvl="1"/>
            <a:r>
              <a:rPr lang="en-US" sz="2000" dirty="0"/>
              <a:t>Scan it, might be a pdf and describe, with detailed specifics, what you want them to do.</a:t>
            </a:r>
          </a:p>
          <a:p>
            <a:pPr lvl="1"/>
            <a:r>
              <a:rPr lang="en-US" sz="2000" dirty="0"/>
              <a:t>Realize, that since this ‘Virtual Seder’ is new to everyone at your Seder, you’re likely to get a lot of ‘slack’ in leading such an experience.</a:t>
            </a:r>
          </a:p>
          <a:p>
            <a:pPr lvl="1"/>
            <a:r>
              <a:rPr lang="en-US" sz="2000" dirty="0"/>
              <a:t>And, if your Seder adds a bunch of levity to the situation, it will be most appreciated, since…..</a:t>
            </a:r>
          </a:p>
          <a:p>
            <a:pPr lvl="1"/>
            <a:r>
              <a:rPr lang="en-US" sz="2000" dirty="0"/>
              <a:t>Many of us will have been self-quarantined for </a:t>
            </a:r>
            <a:r>
              <a:rPr lang="en-US" sz="2000" b="1" dirty="0"/>
              <a:t>two or more weeks.</a:t>
            </a:r>
          </a:p>
          <a:p>
            <a:pPr marL="800100" lvl="1"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150473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68B25C-F786-734E-A1A8-F0C765313406}"/>
              </a:ext>
            </a:extLst>
          </p:cNvPr>
          <p:cNvSpPr>
            <a:spLocks noGrp="1"/>
          </p:cNvSpPr>
          <p:nvPr>
            <p:ph idx="1"/>
          </p:nvPr>
        </p:nvSpPr>
        <p:spPr>
          <a:xfrm>
            <a:off x="838200" y="762000"/>
            <a:ext cx="7543800" cy="5562600"/>
          </a:xfrm>
        </p:spPr>
        <p:txBody>
          <a:bodyPr/>
          <a:lstStyle/>
          <a:p>
            <a:pPr marL="0" lvl="1" indent="0">
              <a:buNone/>
            </a:pPr>
            <a:r>
              <a:rPr lang="en-US" sz="2000" b="1" dirty="0"/>
              <a:t>Sites to Download versions </a:t>
            </a:r>
            <a:r>
              <a:rPr lang="en-US" sz="1800" dirty="0"/>
              <a:t>(free to use, not copyright protected for home use)</a:t>
            </a:r>
          </a:p>
          <a:p>
            <a:pPr marL="800100" lvl="1" indent="457200">
              <a:buFont typeface="Arial" panose="020B0604020202020204" pitchFamily="34" charset="0"/>
              <a:buChar char="•"/>
            </a:pPr>
            <a:r>
              <a:rPr lang="en-US" sz="1800" dirty="0">
                <a:hlinkClick r:id="rId2"/>
              </a:rPr>
              <a:t>www.jewbelong.com/Passover</a:t>
            </a:r>
            <a:r>
              <a:rPr lang="en-US" sz="1800" dirty="0"/>
              <a:t>	</a:t>
            </a:r>
            <a:r>
              <a:rPr lang="en-US" sz="1800" dirty="0">
                <a:hlinkClick r:id="rId3"/>
              </a:rPr>
              <a:t>www.mezuzahstore.com</a:t>
            </a:r>
            <a:endParaRPr lang="en-US" sz="1800" dirty="0"/>
          </a:p>
          <a:p>
            <a:pPr marL="800100" lvl="1" indent="457200">
              <a:buFont typeface="Arial" panose="020B0604020202020204" pitchFamily="34" charset="0"/>
              <a:buChar char="•"/>
            </a:pPr>
            <a:r>
              <a:rPr lang="en-US" sz="1800" dirty="0">
                <a:hlinkClick r:id="rId4"/>
              </a:rPr>
              <a:t>www.afikimfoundation.org</a:t>
            </a:r>
            <a:r>
              <a:rPr lang="en-US" sz="1800" dirty="0"/>
              <a:t> </a:t>
            </a:r>
          </a:p>
          <a:p>
            <a:pPr marL="800100" lvl="1" indent="457200">
              <a:buFont typeface="Arial" panose="020B0604020202020204" pitchFamily="34" charset="0"/>
              <a:buChar char="•"/>
            </a:pPr>
            <a:r>
              <a:rPr lang="en-US" sz="1800" dirty="0">
                <a:hlinkClick r:id="rId5"/>
              </a:rPr>
              <a:t>www.haggadot.com/Passover-seder</a:t>
            </a:r>
            <a:endParaRPr lang="en-US" sz="1800" dirty="0"/>
          </a:p>
          <a:p>
            <a:pPr marL="800100" lvl="1" indent="457200">
              <a:buFont typeface="Arial" panose="020B0604020202020204" pitchFamily="34" charset="0"/>
              <a:buChar char="•"/>
            </a:pPr>
            <a:r>
              <a:rPr lang="en-US" sz="1800" dirty="0">
                <a:hlinkClick r:id="rId6"/>
              </a:rPr>
              <a:t>www.Chabad.org</a:t>
            </a:r>
            <a:r>
              <a:rPr lang="en-US" sz="1800" dirty="0"/>
              <a:t> </a:t>
            </a:r>
          </a:p>
          <a:p>
            <a:pPr marL="800100" lvl="1" indent="457200">
              <a:buFont typeface="Arial" panose="020B0604020202020204" pitchFamily="34" charset="0"/>
              <a:buChar char="•"/>
            </a:pPr>
            <a:r>
              <a:rPr lang="en-US" sz="1800" dirty="0">
                <a:hlinkClick r:id="rId7"/>
              </a:rPr>
              <a:t>www.jewishboston.com</a:t>
            </a:r>
            <a:r>
              <a:rPr lang="en-US" sz="1800" dirty="0"/>
              <a:t> 	Just search ‘download Passover Haggadah’</a:t>
            </a:r>
          </a:p>
          <a:p>
            <a:pPr marL="800100" lvl="1" indent="457200">
              <a:buFont typeface="Arial" panose="020B0604020202020204" pitchFamily="34" charset="0"/>
              <a:buChar char="•"/>
            </a:pPr>
            <a:r>
              <a:rPr lang="en-US" sz="1800" dirty="0">
                <a:hlinkClick r:id="rId8"/>
              </a:rPr>
              <a:t>www.jewishmag.com</a:t>
            </a:r>
            <a:endParaRPr lang="en-US" sz="1800" dirty="0"/>
          </a:p>
          <a:p>
            <a:pPr marL="800100" lvl="1" indent="457200">
              <a:buFont typeface="Arial" panose="020B0604020202020204" pitchFamily="34" charset="0"/>
              <a:buChar char="•"/>
            </a:pPr>
            <a:r>
              <a:rPr lang="en-US" sz="1800" i="1" u="sng" dirty="0">
                <a:hlinkClick r:id="rId9"/>
              </a:rPr>
              <a:t>A Different Night classic edition.</a:t>
            </a:r>
            <a:r>
              <a:rPr lang="en-US" sz="1800" b="1" i="1" dirty="0"/>
              <a:t>  </a:t>
            </a:r>
            <a:r>
              <a:rPr lang="en-US" sz="1800" dirty="0"/>
              <a:t>The Family Participation Haggadah</a:t>
            </a:r>
          </a:p>
          <a:p>
            <a:pPr marL="800100" lvl="1" indent="457200">
              <a:buFont typeface="Arial" panose="020B0604020202020204" pitchFamily="34" charset="0"/>
              <a:buChar char="•"/>
            </a:pPr>
            <a:r>
              <a:rPr lang="en-US" sz="1800" i="1" u="sng" dirty="0">
                <a:solidFill>
                  <a:srgbClr val="0432FF"/>
                </a:solidFill>
                <a:hlinkClick r:id="rId10">
                  <a:extLst>
                    <a:ext uri="{A12FA001-AC4F-418D-AE19-62706E023703}">
                      <ahyp:hlinkClr xmlns:ahyp="http://schemas.microsoft.com/office/drawing/2018/hyperlinkcolor" val="tx"/>
                    </a:ext>
                  </a:extLst>
                </a:hlinkClick>
              </a:rPr>
              <a:t>A Different Night compact edition</a:t>
            </a:r>
            <a:r>
              <a:rPr lang="en-US" sz="1800" i="1" u="sng" dirty="0">
                <a:hlinkClick r:id="rId10">
                  <a:extLst>
                    <a:ext uri="{A12FA001-AC4F-418D-AE19-62706E023703}">
                      <ahyp:hlinkClr xmlns:ahyp="http://schemas.microsoft.com/office/drawing/2018/hyperlinkcolor" val="tx"/>
                    </a:ext>
                  </a:extLst>
                </a:hlinkClick>
              </a:rPr>
              <a:t>.</a:t>
            </a:r>
            <a:r>
              <a:rPr lang="en-US" sz="1800" i="1" u="sng" dirty="0"/>
              <a:t>  </a:t>
            </a:r>
            <a:r>
              <a:rPr lang="en-US" sz="1800" i="1" dirty="0"/>
              <a:t>A smaller version, including most but not all of what made the origina</a:t>
            </a:r>
            <a:r>
              <a:rPr lang="en-US" sz="1800" i="1" u="sng" dirty="0"/>
              <a:t>l </a:t>
            </a:r>
            <a:r>
              <a:rPr lang="en-US" sz="1800" dirty="0">
                <a:solidFill>
                  <a:srgbClr val="202020"/>
                </a:solidFill>
                <a:latin typeface="Arial" panose="020B0604020202020204" pitchFamily="34" charset="0"/>
                <a:cs typeface="Arial" panose="020B0604020202020204" pitchFamily="34" charset="0"/>
              </a:rPr>
              <a:t>a success</a:t>
            </a:r>
          </a:p>
          <a:p>
            <a:pPr marL="800100" lvl="1" indent="457200">
              <a:buFont typeface="Arial" panose="020B0604020202020204" pitchFamily="34" charset="0"/>
              <a:buChar char="•"/>
            </a:pPr>
            <a:r>
              <a:rPr lang="en-US" sz="1800" i="1" u="sng" dirty="0">
                <a:latin typeface="Arial" panose="020B0604020202020204" pitchFamily="34" charset="0"/>
                <a:cs typeface="Arial" panose="020B0604020202020204" pitchFamily="34" charset="0"/>
                <a:hlinkClick r:id="rId11"/>
              </a:rPr>
              <a:t>Night to Remember.</a:t>
            </a:r>
            <a:r>
              <a:rPr lang="en-US" sz="1800" b="1"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Haggadah of </a:t>
            </a:r>
            <a:r>
              <a:rPr lang="en-US" sz="1600" dirty="0" err="1">
                <a:latin typeface="Arial" panose="020B0604020202020204" pitchFamily="34" charset="0"/>
                <a:cs typeface="Arial" panose="020B0604020202020204" pitchFamily="34" charset="0"/>
              </a:rPr>
              <a:t>Contemotary</a:t>
            </a:r>
            <a:r>
              <a:rPr lang="en-US" sz="1600" dirty="0">
                <a:latin typeface="Arial" panose="020B0604020202020204" pitchFamily="34" charset="0"/>
                <a:cs typeface="Arial" panose="020B0604020202020204" pitchFamily="34" charset="0"/>
              </a:rPr>
              <a:t> Voices</a:t>
            </a:r>
            <a:endParaRPr lang="en-US" sz="18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r>
              <a:rPr lang="en-US" sz="1600" dirty="0"/>
              <a:t>*Special Thanks to Greg Gore, Past Regional President, Seaboard Region, who kept bombarding me with additional sources of information, which required me to modify this presentation.</a:t>
            </a:r>
          </a:p>
        </p:txBody>
      </p:sp>
    </p:spTree>
    <p:extLst>
      <p:ext uri="{BB962C8B-B14F-4D97-AF65-F5344CB8AC3E}">
        <p14:creationId xmlns:p14="http://schemas.microsoft.com/office/powerpoint/2010/main" val="244567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145D9E-54F9-A149-B91E-FB9011E9AF81}"/>
              </a:ext>
            </a:extLst>
          </p:cNvPr>
          <p:cNvSpPr>
            <a:spLocks noGrp="1"/>
          </p:cNvSpPr>
          <p:nvPr>
            <p:ph idx="1"/>
          </p:nvPr>
        </p:nvSpPr>
        <p:spPr>
          <a:xfrm>
            <a:off x="1066800" y="838200"/>
            <a:ext cx="7543800" cy="5486400"/>
          </a:xfrm>
        </p:spPr>
        <p:txBody>
          <a:bodyPr/>
          <a:lstStyle/>
          <a:p>
            <a:pPr marL="0" indent="0">
              <a:buNone/>
            </a:pPr>
            <a:r>
              <a:rPr lang="en-US" sz="2800" b="1" dirty="0"/>
              <a:t>While we hope that all of our family &amp; friends will be fully invested in this Seder….</a:t>
            </a:r>
          </a:p>
          <a:p>
            <a:r>
              <a:rPr lang="en-US" sz="2000" dirty="0"/>
              <a:t>‘some’ may not be as involved, and we have to get and keep their attention.</a:t>
            </a:r>
          </a:p>
          <a:p>
            <a:r>
              <a:rPr lang="en-US" sz="2000" dirty="0"/>
              <a:t>The International Kiddush Club, a fun group of </a:t>
            </a:r>
            <a:r>
              <a:rPr lang="en-US" sz="2000" dirty="0" err="1"/>
              <a:t>FJMCers</a:t>
            </a:r>
            <a:r>
              <a:rPr lang="en-US" sz="2000" dirty="0"/>
              <a:t> who have raised tens of thousands of dollars to help distribute tefillin and other religious items around the world in less prosperous Jewish communities has invented……</a:t>
            </a:r>
            <a:endParaRPr lang="en-US" sz="2400" dirty="0"/>
          </a:p>
          <a:p>
            <a:pPr marL="0" indent="0" algn="ctr">
              <a:buNone/>
            </a:pPr>
            <a:r>
              <a:rPr lang="en-US" sz="2800" b="1" i="1" dirty="0">
                <a:solidFill>
                  <a:srgbClr val="0432FF"/>
                </a:solidFill>
              </a:rPr>
              <a:t>Passover Bingo</a:t>
            </a:r>
          </a:p>
          <a:p>
            <a:r>
              <a:rPr lang="en-US" sz="2000" dirty="0"/>
              <a:t>Which is downloaded at </a:t>
            </a:r>
            <a:r>
              <a:rPr lang="en-US" sz="2000" dirty="0">
                <a:hlinkClick r:id="rId2"/>
              </a:rPr>
              <a:t>https://kiddushclub.org/pesach-bingo.php</a:t>
            </a:r>
            <a:endParaRPr lang="en-US" sz="2000" dirty="0"/>
          </a:p>
          <a:p>
            <a:r>
              <a:rPr lang="en-US" sz="2000" dirty="0"/>
              <a:t>There are 13 cards, so each ‘family’ can have a unique card, and as they pay attention to the service, maybe they’ll also become winners during the holiday!</a:t>
            </a:r>
          </a:p>
          <a:p>
            <a:pPr marL="0" indent="0" algn="just">
              <a:spcBef>
                <a:spcPts val="1584"/>
              </a:spcBef>
              <a:buNone/>
            </a:pPr>
            <a:r>
              <a:rPr lang="en-US" sz="1600" i="1" dirty="0"/>
              <a:t>Due recognition should be given to Stan Greenspan, one of the two co-founders of the IKC. The site also has a long list of Kosher for Passover Spirits, if one of your guests wants to consume a drink of a Passover approved beverage.</a:t>
            </a:r>
            <a:endParaRPr lang="en-US" sz="1800" i="1" dirty="0"/>
          </a:p>
        </p:txBody>
      </p:sp>
    </p:spTree>
    <p:extLst>
      <p:ext uri="{BB962C8B-B14F-4D97-AF65-F5344CB8AC3E}">
        <p14:creationId xmlns:p14="http://schemas.microsoft.com/office/powerpoint/2010/main" val="3188402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685800"/>
            <a:ext cx="7696200" cy="5562600"/>
          </a:xfrm>
        </p:spPr>
        <p:txBody>
          <a:bodyPr/>
          <a:lstStyle/>
          <a:p>
            <a:r>
              <a:rPr lang="en-US" sz="2800" b="1" dirty="0"/>
              <a:t>The Four Cups of Wine </a:t>
            </a:r>
            <a:r>
              <a:rPr lang="en-US" dirty="0"/>
              <a:t>–</a:t>
            </a:r>
            <a:r>
              <a:rPr lang="en-US" sz="2000" dirty="0"/>
              <a:t>easy enough, as each household has to supply it’s own liquid libation (and you don’t have to worry about the hechsher.) </a:t>
            </a:r>
            <a:endParaRPr lang="en-US" dirty="0"/>
          </a:p>
          <a:p>
            <a:r>
              <a:rPr lang="en-US" sz="2800" b="1" dirty="0"/>
              <a:t>The Seder Plate </a:t>
            </a:r>
            <a:r>
              <a:rPr lang="en-US" dirty="0"/>
              <a:t>– </a:t>
            </a:r>
            <a:r>
              <a:rPr lang="en-US" sz="2000" dirty="0"/>
              <a:t>they can be creative as well</a:t>
            </a:r>
            <a:endParaRPr lang="en-US" sz="2400" dirty="0"/>
          </a:p>
          <a:p>
            <a:pPr lvl="1"/>
            <a:r>
              <a:rPr lang="en-US" sz="2400" b="1" dirty="0"/>
              <a:t>Egg</a:t>
            </a:r>
            <a:r>
              <a:rPr lang="en-US" sz="2400" dirty="0"/>
              <a:t>.  </a:t>
            </a:r>
            <a:r>
              <a:rPr lang="en-US" sz="2000" dirty="0"/>
              <a:t>Everyone should have one in their kitchen.</a:t>
            </a:r>
            <a:endParaRPr lang="en-US" sz="2400" dirty="0"/>
          </a:p>
          <a:p>
            <a:pPr lvl="1"/>
            <a:r>
              <a:rPr lang="en-US" sz="2400" b="1" dirty="0"/>
              <a:t>Parsley</a:t>
            </a:r>
            <a:r>
              <a:rPr lang="en-US" sz="2400" dirty="0"/>
              <a:t> – </a:t>
            </a:r>
            <a:r>
              <a:rPr lang="en-US" sz="2000" dirty="0"/>
              <a:t>Yes, they can substitute a different green vegetable.</a:t>
            </a:r>
            <a:endParaRPr lang="en-US" sz="2400" dirty="0"/>
          </a:p>
          <a:p>
            <a:pPr lvl="1"/>
            <a:r>
              <a:rPr lang="en-US" sz="2400" b="1" dirty="0"/>
              <a:t>Shankbone</a:t>
            </a:r>
            <a:r>
              <a:rPr lang="en-US" sz="2400" dirty="0"/>
              <a:t> – </a:t>
            </a:r>
            <a:r>
              <a:rPr lang="en-US" sz="2000" dirty="0"/>
              <a:t>we often have 25+ guest for the first night – all wife’s family, and four (4) Seder plates.  In lieu of 4 shankbones, I have a shankbone link on some of the plates, </a:t>
            </a:r>
            <a:r>
              <a:rPr lang="en-US" sz="2000" dirty="0">
                <a:hlinkClick r:id="rId2"/>
              </a:rPr>
              <a:t>www.shankbone.org/USA/MD/ResnickFamily</a:t>
            </a:r>
            <a:r>
              <a:rPr lang="en-US" sz="2000" dirty="0"/>
              <a:t>.  </a:t>
            </a:r>
            <a:r>
              <a:rPr lang="en-US" sz="2000" dirty="0">
                <a:solidFill>
                  <a:srgbClr val="0432FF"/>
                </a:solidFill>
              </a:rPr>
              <a:t>RA has indicated that a roasted beet and rice can be substituted for the shankbone and egg</a:t>
            </a:r>
            <a:endParaRPr lang="en-US" sz="2000" dirty="0"/>
          </a:p>
          <a:p>
            <a:pPr lvl="1"/>
            <a:r>
              <a:rPr lang="en-US" sz="2400" b="1" dirty="0"/>
              <a:t>Charoset  -</a:t>
            </a:r>
            <a:r>
              <a:rPr lang="en-US" sz="2400" dirty="0"/>
              <a:t> </a:t>
            </a:r>
            <a:r>
              <a:rPr lang="en-US" sz="2000" dirty="0"/>
              <a:t>nothing will substitute for the taste of a traditional nut, fruit and spice mixture, but they can put a little almond butter w/pinch of cinnamon or nutmeg if they are unwilling to make some for their meal.</a:t>
            </a:r>
            <a:endParaRPr lang="en-US" b="1" dirty="0"/>
          </a:p>
        </p:txBody>
      </p:sp>
    </p:spTree>
    <p:extLst>
      <p:ext uri="{BB962C8B-B14F-4D97-AF65-F5344CB8AC3E}">
        <p14:creationId xmlns:p14="http://schemas.microsoft.com/office/powerpoint/2010/main" val="974893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94A4A4-9DD5-5046-8334-04E4D6C2A471}"/>
              </a:ext>
            </a:extLst>
          </p:cNvPr>
          <p:cNvSpPr>
            <a:spLocks noGrp="1"/>
          </p:cNvSpPr>
          <p:nvPr>
            <p:ph idx="1"/>
          </p:nvPr>
        </p:nvSpPr>
        <p:spPr>
          <a:xfrm>
            <a:off x="914400" y="990600"/>
            <a:ext cx="7543800" cy="5105400"/>
          </a:xfrm>
        </p:spPr>
        <p:txBody>
          <a:bodyPr/>
          <a:lstStyle/>
          <a:p>
            <a:pPr marL="0" indent="0">
              <a:buNone/>
            </a:pPr>
            <a:r>
              <a:rPr lang="en-US" dirty="0"/>
              <a:t>Suggest some creative ways that they can make </a:t>
            </a:r>
            <a:r>
              <a:rPr lang="en-US" dirty="0" err="1"/>
              <a:t>charoset</a:t>
            </a:r>
            <a:r>
              <a:rPr lang="en-US" dirty="0"/>
              <a:t>, beyond the  traditional Ashkenazi variety of copped apple, cinnamon, wine, and walnuts.  For ideas of different </a:t>
            </a:r>
            <a:r>
              <a:rPr lang="en-US" dirty="0" err="1"/>
              <a:t>charoset</a:t>
            </a:r>
            <a:r>
              <a:rPr lang="en-US" dirty="0"/>
              <a:t>…….</a:t>
            </a:r>
          </a:p>
          <a:p>
            <a:pPr marL="0" indent="0">
              <a:buNone/>
            </a:pPr>
            <a:endParaRPr lang="en-US" dirty="0"/>
          </a:p>
          <a:p>
            <a:pPr marL="0" indent="0" algn="ctr">
              <a:buNone/>
            </a:pPr>
            <a:r>
              <a:rPr lang="en-US" dirty="0"/>
              <a:t>Tune in to my webinar about Charoset</a:t>
            </a:r>
          </a:p>
          <a:p>
            <a:pPr marL="0" indent="0" algn="ctr">
              <a:buNone/>
            </a:pPr>
            <a:r>
              <a:rPr lang="en-US" b="1" dirty="0"/>
              <a:t>Thursday, April 2</a:t>
            </a:r>
            <a:r>
              <a:rPr lang="en-US" b="1" baseline="30000" dirty="0"/>
              <a:t>nd</a:t>
            </a:r>
            <a:endParaRPr lang="en-US" b="1" dirty="0"/>
          </a:p>
          <a:p>
            <a:pPr marL="0" indent="0" algn="ctr">
              <a:buNone/>
            </a:pPr>
            <a:r>
              <a:rPr lang="en-US" b="1" dirty="0"/>
              <a:t>8:30 pm</a:t>
            </a:r>
          </a:p>
          <a:p>
            <a:pPr marL="0" indent="0" algn="ctr">
              <a:buNone/>
            </a:pPr>
            <a:r>
              <a:rPr lang="en-US" b="1" dirty="0"/>
              <a:t>(link will be on FJMC website)</a:t>
            </a:r>
          </a:p>
        </p:txBody>
      </p:sp>
    </p:spTree>
    <p:extLst>
      <p:ext uri="{BB962C8B-B14F-4D97-AF65-F5344CB8AC3E}">
        <p14:creationId xmlns:p14="http://schemas.microsoft.com/office/powerpoint/2010/main" val="246323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543800" cy="5486400"/>
          </a:xfrm>
        </p:spPr>
        <p:txBody>
          <a:bodyPr/>
          <a:lstStyle/>
          <a:p>
            <a:r>
              <a:rPr lang="en-US" b="1" dirty="0"/>
              <a:t>The Seder Plate </a:t>
            </a:r>
            <a:r>
              <a:rPr lang="en-US" dirty="0"/>
              <a:t>continued.</a:t>
            </a:r>
          </a:p>
          <a:p>
            <a:pPr lvl="1"/>
            <a:r>
              <a:rPr lang="en-US" sz="2400" dirty="0"/>
              <a:t>Chrain / Maror / Bitter Herb – sprinkle some hot sauce onto a piece of celery or other vegetable.  </a:t>
            </a:r>
            <a:r>
              <a:rPr lang="en-US" sz="2400" dirty="0">
                <a:solidFill>
                  <a:srgbClr val="0432FF"/>
                </a:solidFill>
              </a:rPr>
              <a:t>RA has indicated any vegetable or fruit that brings a tear to the eye will do, including hot peppers, fresh ginger, mustard greens or raw lemon.  In Israel, romaine lettuce it used.</a:t>
            </a:r>
            <a:endParaRPr lang="en-US" sz="2400" dirty="0"/>
          </a:p>
          <a:p>
            <a:pPr lvl="1"/>
            <a:r>
              <a:rPr lang="en-US" sz="2400" dirty="0"/>
              <a:t>Elijah (or other cup of wine) - </a:t>
            </a:r>
          </a:p>
          <a:p>
            <a:pPr marL="57150" indent="0">
              <a:buNone/>
            </a:pPr>
            <a:r>
              <a:rPr lang="en-US" sz="2400" dirty="0"/>
              <a:t>Depending on the creativity of your guests, ask them to be creative, and when you’re describing the items of the Seder plate, ask them what they used.</a:t>
            </a:r>
          </a:p>
          <a:p>
            <a:pPr marL="57150" indent="0">
              <a:buNone/>
            </a:pPr>
            <a:endParaRPr lang="en-US" sz="2400" dirty="0"/>
          </a:p>
          <a:p>
            <a:pPr marL="57150" indent="0">
              <a:buNone/>
            </a:pPr>
            <a:r>
              <a:rPr lang="en-US" sz="1800" dirty="0"/>
              <a:t>[Reference Jewish Food in America, Joan Nathan, 1994.  Passover in Camp:  A reminiscence of the Civil War. And Matzah On Both Sides of the Conflict, pp 391-392.]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F87846-BA1A-8A43-9F10-30EFB0D8C8BE}"/>
              </a:ext>
            </a:extLst>
          </p:cNvPr>
          <p:cNvSpPr>
            <a:spLocks noGrp="1"/>
          </p:cNvSpPr>
          <p:nvPr>
            <p:ph idx="1"/>
          </p:nvPr>
        </p:nvSpPr>
        <p:spPr>
          <a:xfrm>
            <a:off x="762000" y="838200"/>
            <a:ext cx="7772400" cy="5410200"/>
          </a:xfrm>
        </p:spPr>
        <p:txBody>
          <a:bodyPr/>
          <a:lstStyle/>
          <a:p>
            <a:pPr marL="0" indent="0">
              <a:buNone/>
            </a:pPr>
            <a:r>
              <a:rPr lang="en-US" sz="2800" b="1" dirty="0"/>
              <a:t>Some ‘singing’ suggestions during your Virtual Seder</a:t>
            </a:r>
          </a:p>
          <a:p>
            <a:r>
              <a:rPr lang="en-US" sz="2400" dirty="0"/>
              <a:t>If your family sings Chad </a:t>
            </a:r>
            <a:r>
              <a:rPr lang="en-US" sz="2400" dirty="0" err="1"/>
              <a:t>Gadya</a:t>
            </a:r>
            <a:r>
              <a:rPr lang="en-US" sz="2400" dirty="0"/>
              <a:t>, is to voice out the different verses by different participants.</a:t>
            </a:r>
          </a:p>
          <a:p>
            <a:r>
              <a:rPr lang="en-US" sz="2400" dirty="0"/>
              <a:t>There are lots of humorous songs which have taken well know tunes and put Passover Related lyrics to them.	</a:t>
            </a:r>
          </a:p>
          <a:p>
            <a:pPr marL="571500"/>
            <a:r>
              <a:rPr lang="en-US" sz="1600" dirty="0">
                <a:hlinkClick r:id="rId2"/>
              </a:rPr>
              <a:t>http://www.templerodefshalom.org/wp-content/uploads/2011/08/Sedersongs2012-all.pdf</a:t>
            </a:r>
            <a:endParaRPr lang="en-US" sz="1600" dirty="0"/>
          </a:p>
          <a:p>
            <a:pPr marL="571500"/>
            <a:r>
              <a:rPr lang="en-US" sz="1600" dirty="0">
                <a:hlinkClick r:id="rId3"/>
              </a:rPr>
              <a:t>https://www.heyalma.com/a-definitive-ranking-of-passover-parody-songs/</a:t>
            </a:r>
            <a:r>
              <a:rPr lang="en-US" sz="1600" dirty="0"/>
              <a:t> (site has videos which might be used)</a:t>
            </a:r>
          </a:p>
          <a:p>
            <a:pPr marL="571500"/>
            <a:r>
              <a:rPr lang="en-US" sz="1600" dirty="0">
                <a:hlinkClick r:id="rId4"/>
              </a:rPr>
              <a:t>http://kosher4passover.com/passover-song-parodies.htm</a:t>
            </a:r>
            <a:endParaRPr lang="en-US" sz="1600" dirty="0"/>
          </a:p>
          <a:p>
            <a:pPr marL="571500"/>
            <a:r>
              <a:rPr lang="en-US" sz="1600" dirty="0">
                <a:hlinkClick r:id="rId5"/>
              </a:rPr>
              <a:t>https://www.humortimes.com/67005/passover-parody-songs/</a:t>
            </a:r>
            <a:endParaRPr lang="en-US" sz="1600" dirty="0"/>
          </a:p>
          <a:p>
            <a:pPr marL="571500"/>
            <a:r>
              <a:rPr lang="en-US" sz="1600" dirty="0">
                <a:hlinkClick r:id="rId6"/>
              </a:rPr>
              <a:t>https://jr.co.il/humor/pass01.txt</a:t>
            </a:r>
            <a:endParaRPr lang="en-US" sz="1600" dirty="0"/>
          </a:p>
          <a:p>
            <a:pPr marL="571500"/>
            <a:r>
              <a:rPr lang="en-US" sz="1600" dirty="0">
                <a:solidFill>
                  <a:srgbClr val="0432FF"/>
                </a:solidFill>
                <a:cs typeface="Arial Narrow" panose="020B0604020202020204" pitchFamily="34" charset="0"/>
                <a:hlinkClick r:id="rId7">
                  <a:extLst>
                    <a:ext uri="{A12FA001-AC4F-418D-AE19-62706E023703}">
                      <ahyp:hlinkClr xmlns:ahyp="http://schemas.microsoft.com/office/drawing/2018/hyperlinkcolor" val="tx"/>
                    </a:ext>
                  </a:extLst>
                </a:hlinkClick>
              </a:rPr>
              <a:t>www.passoversongparodies.com</a:t>
            </a:r>
            <a:r>
              <a:rPr lang="en-US" sz="1600" dirty="0">
                <a:solidFill>
                  <a:srgbClr val="0432FF"/>
                </a:solidFill>
                <a:cs typeface="Arial Narrow" panose="020B0604020202020204" pitchFamily="34" charset="0"/>
              </a:rPr>
              <a:t>.</a:t>
            </a:r>
          </a:p>
          <a:p>
            <a:pPr marL="571500"/>
            <a:r>
              <a:rPr lang="en-US" sz="1600" dirty="0">
                <a:hlinkClick r:id="rId8"/>
              </a:rPr>
              <a:t>https://www.youtube.com/results?search_query=maccabeats+passover</a:t>
            </a:r>
            <a:r>
              <a:rPr lang="en-US" sz="1600" dirty="0"/>
              <a:t>  The </a:t>
            </a:r>
            <a:r>
              <a:rPr lang="en-US" sz="1600" dirty="0" err="1"/>
              <a:t>Maccabeats</a:t>
            </a:r>
            <a:r>
              <a:rPr lang="en-US" sz="1600" dirty="0"/>
              <a:t> have done a number of Passover melodies, and this search finds them.</a:t>
            </a:r>
          </a:p>
          <a:p>
            <a:pPr marL="228600" indent="0">
              <a:buNone/>
            </a:pPr>
            <a:r>
              <a:rPr lang="en-US" sz="1600" dirty="0"/>
              <a:t>As with any video which you might use from the internet, make sure the video is appropriate for the audience, and if possible, there are a number of programs which would allow you to download such to your computer so that playback is better.  After Pesach, you can erase them.</a:t>
            </a:r>
          </a:p>
          <a:p>
            <a:pPr marL="571500"/>
            <a:endParaRPr lang="en-US" sz="1600" dirty="0"/>
          </a:p>
          <a:p>
            <a:endParaRPr lang="en-US" sz="2800" dirty="0"/>
          </a:p>
        </p:txBody>
      </p:sp>
    </p:spTree>
    <p:extLst>
      <p:ext uri="{BB962C8B-B14F-4D97-AF65-F5344CB8AC3E}">
        <p14:creationId xmlns:p14="http://schemas.microsoft.com/office/powerpoint/2010/main" val="140361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FF4F8-184D-4A4F-940C-75F08727D49D}"/>
              </a:ext>
            </a:extLst>
          </p:cNvPr>
          <p:cNvSpPr>
            <a:spLocks noGrp="1"/>
          </p:cNvSpPr>
          <p:nvPr>
            <p:ph idx="1"/>
          </p:nvPr>
        </p:nvSpPr>
        <p:spPr>
          <a:xfrm>
            <a:off x="838200" y="838200"/>
            <a:ext cx="7543800" cy="5181600"/>
          </a:xfrm>
        </p:spPr>
        <p:txBody>
          <a:bodyPr/>
          <a:lstStyle/>
          <a:p>
            <a:pPr marL="0" indent="0">
              <a:buNone/>
            </a:pPr>
            <a:r>
              <a:rPr lang="en-US" dirty="0"/>
              <a:t>The Meal</a:t>
            </a:r>
          </a:p>
          <a:p>
            <a:r>
              <a:rPr lang="en-US" dirty="0"/>
              <a:t>To the extent possible, and if you feel comfortable, send </a:t>
            </a:r>
            <a:r>
              <a:rPr lang="en-US" b="1" dirty="0"/>
              <a:t>recipes for some of your family signature dishes</a:t>
            </a:r>
            <a:r>
              <a:rPr lang="en-US" dirty="0"/>
              <a:t> for Pesach, with your invite or shortly thereafter, so if participants are willing to cook, they have time to get the ingredients and cook.</a:t>
            </a:r>
          </a:p>
        </p:txBody>
      </p:sp>
    </p:spTree>
    <p:extLst>
      <p:ext uri="{BB962C8B-B14F-4D97-AF65-F5344CB8AC3E}">
        <p14:creationId xmlns:p14="http://schemas.microsoft.com/office/powerpoint/2010/main" val="3163814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90831F-8787-074E-8BA6-F07B08165265}"/>
              </a:ext>
            </a:extLst>
          </p:cNvPr>
          <p:cNvSpPr>
            <a:spLocks noGrp="1"/>
          </p:cNvSpPr>
          <p:nvPr>
            <p:ph idx="1"/>
          </p:nvPr>
        </p:nvSpPr>
        <p:spPr>
          <a:xfrm>
            <a:off x="990600" y="914400"/>
            <a:ext cx="7543800" cy="5029200"/>
          </a:xfrm>
        </p:spPr>
        <p:txBody>
          <a:bodyPr/>
          <a:lstStyle/>
          <a:p>
            <a:r>
              <a:rPr lang="en-US" sz="2800" b="1" dirty="0"/>
              <a:t>Encourage participation</a:t>
            </a:r>
            <a:r>
              <a:rPr lang="en-US" dirty="0"/>
              <a:t>.  </a:t>
            </a:r>
            <a:r>
              <a:rPr lang="en-US" sz="2400" dirty="0"/>
              <a:t>Particularly, if some of the family are young, you’ll want to involve them in what, hopefully, will be a once in a lifetime experience.</a:t>
            </a:r>
          </a:p>
          <a:p>
            <a:pPr lvl="1"/>
            <a:r>
              <a:rPr lang="en-US" sz="2000" dirty="0"/>
              <a:t>Passover Songs, whether actually part of the traditional Seder experience or some of the song parodies which others have created.</a:t>
            </a:r>
          </a:p>
          <a:p>
            <a:pPr lvl="1"/>
            <a:r>
              <a:rPr lang="en-US" sz="2000" dirty="0"/>
              <a:t>Telling the plagues (add the 11</a:t>
            </a:r>
            <a:r>
              <a:rPr lang="en-US" sz="2000" baseline="30000" dirty="0"/>
              <a:t>th</a:t>
            </a:r>
            <a:r>
              <a:rPr lang="en-US" sz="2000" dirty="0"/>
              <a:t> of today, Covid19 aka Coronavirus)</a:t>
            </a:r>
          </a:p>
          <a:p>
            <a:pPr lvl="1"/>
            <a:r>
              <a:rPr lang="en-US" sz="2000" dirty="0"/>
              <a:t>Favorite Passover memory</a:t>
            </a:r>
          </a:p>
          <a:p>
            <a:pPr lvl="1"/>
            <a:r>
              <a:rPr lang="en-US" sz="2000" dirty="0"/>
              <a:t>Favorite Passover food</a:t>
            </a:r>
          </a:p>
          <a:p>
            <a:pPr lvl="1"/>
            <a:r>
              <a:rPr lang="en-US" sz="2000" dirty="0"/>
              <a:t>Most memorable Passover Seder</a:t>
            </a:r>
          </a:p>
          <a:p>
            <a:pPr lvl="1"/>
            <a:r>
              <a:rPr lang="en-US" sz="2000" dirty="0"/>
              <a:t>The importance of making memories</a:t>
            </a:r>
          </a:p>
          <a:p>
            <a:pPr lvl="1"/>
            <a:r>
              <a:rPr lang="en-US" sz="2000" dirty="0"/>
              <a:t>Favorite part of the Passover Seder</a:t>
            </a:r>
          </a:p>
          <a:p>
            <a:pPr lvl="1"/>
            <a:r>
              <a:rPr lang="en-US" sz="2000" dirty="0"/>
              <a:t>Etc</a:t>
            </a:r>
          </a:p>
          <a:p>
            <a:pPr lvl="1"/>
            <a:r>
              <a:rPr lang="en-US" sz="2000" dirty="0"/>
              <a:t>Etc.</a:t>
            </a:r>
          </a:p>
          <a:p>
            <a:pPr lvl="1"/>
            <a:endParaRPr lang="en-US" sz="2000" dirty="0"/>
          </a:p>
          <a:p>
            <a:endParaRPr lang="en-US" dirty="0"/>
          </a:p>
        </p:txBody>
      </p:sp>
    </p:spTree>
    <p:extLst>
      <p:ext uri="{BB962C8B-B14F-4D97-AF65-F5344CB8AC3E}">
        <p14:creationId xmlns:p14="http://schemas.microsoft.com/office/powerpoint/2010/main" val="369594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EE1A19-71C6-164E-A069-3FE4DD4BCCA8}"/>
              </a:ext>
            </a:extLst>
          </p:cNvPr>
          <p:cNvSpPr>
            <a:spLocks noGrp="1"/>
          </p:cNvSpPr>
          <p:nvPr>
            <p:ph idx="1"/>
          </p:nvPr>
        </p:nvSpPr>
        <p:spPr>
          <a:xfrm>
            <a:off x="914400" y="838200"/>
            <a:ext cx="7543800" cy="5181600"/>
          </a:xfrm>
        </p:spPr>
        <p:txBody>
          <a:bodyPr/>
          <a:lstStyle/>
          <a:p>
            <a:pPr marL="0" indent="0">
              <a:buNone/>
            </a:pPr>
            <a:r>
              <a:rPr lang="en-US" sz="2800" b="1" dirty="0"/>
              <a:t>Part of the Problem with Bandwidth &amp; Other Issues</a:t>
            </a:r>
          </a:p>
          <a:p>
            <a:r>
              <a:rPr lang="en-US" sz="2000" dirty="0"/>
              <a:t>Although a virtual Seder is a wonderful opportunity during these difficult days, there is the problem of ‘bandwidth’ - how much information, both audio and video - can be squeezed through your internet connection.</a:t>
            </a:r>
          </a:p>
          <a:p>
            <a:pPr lvl="1"/>
            <a:r>
              <a:rPr lang="en-US" sz="1600" dirty="0"/>
              <a:t>The problems bandwidth causes, delays / hesitations / drop off of audio or video is similar to the problems that our Ancestors had while leaving from their departure from Egypt until we got to the Promised land.  You might want to make reference to same if you experience such issue during your Seder.</a:t>
            </a:r>
          </a:p>
          <a:p>
            <a:r>
              <a:rPr lang="en-US" sz="2000" dirty="0"/>
              <a:t>If people are going to use a cell phone, suggest that they turn it so it is landscape mode, so more visual can be seen.</a:t>
            </a:r>
          </a:p>
          <a:p>
            <a:r>
              <a:rPr lang="en-US" sz="2000" dirty="0"/>
              <a:t>If people use a laptop, turn it so that it displays not toward yourself, but to more of the people who will be participating (unless everyone has a laptop/tablet to use during the VS (Virtual Seder).</a:t>
            </a:r>
          </a:p>
        </p:txBody>
      </p:sp>
    </p:spTree>
    <p:extLst>
      <p:ext uri="{BB962C8B-B14F-4D97-AF65-F5344CB8AC3E}">
        <p14:creationId xmlns:p14="http://schemas.microsoft.com/office/powerpoint/2010/main" val="362239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7457ED-426B-E44F-B1A8-6F813CC8DDA0}"/>
              </a:ext>
            </a:extLst>
          </p:cNvPr>
          <p:cNvSpPr>
            <a:spLocks noGrp="1"/>
          </p:cNvSpPr>
          <p:nvPr>
            <p:ph idx="1"/>
          </p:nvPr>
        </p:nvSpPr>
        <p:spPr>
          <a:xfrm>
            <a:off x="838200" y="1066800"/>
            <a:ext cx="7543800" cy="5029200"/>
          </a:xfrm>
        </p:spPr>
        <p:txBody>
          <a:bodyPr/>
          <a:lstStyle/>
          <a:p>
            <a:pPr marL="0" indent="0" algn="ctr">
              <a:buNone/>
            </a:pPr>
            <a:r>
              <a:rPr lang="en-US" b="1" dirty="0"/>
              <a:t>Note</a:t>
            </a:r>
          </a:p>
          <a:p>
            <a:pPr marL="0" indent="0">
              <a:buNone/>
            </a:pPr>
            <a:endParaRPr lang="en-US" dirty="0"/>
          </a:p>
          <a:p>
            <a:pPr marL="0" indent="0">
              <a:buNone/>
            </a:pPr>
            <a:r>
              <a:rPr lang="en-US" sz="2800" dirty="0"/>
              <a:t>There is no </a:t>
            </a:r>
            <a:r>
              <a:rPr lang="en-US" sz="2800" b="1" dirty="0"/>
              <a:t>right</a:t>
            </a:r>
            <a:r>
              <a:rPr lang="en-US" sz="2800" dirty="0"/>
              <a:t> or </a:t>
            </a:r>
            <a:r>
              <a:rPr lang="en-US" sz="2800" b="1" dirty="0"/>
              <a:t>wrong</a:t>
            </a:r>
            <a:r>
              <a:rPr lang="en-US" sz="2800" dirty="0"/>
              <a:t> way to do a ‘virtual Seder’ since we’ve never had the ability and the need to do such.  Most Jewish ritual/observance developed over significant periods of time </a:t>
            </a:r>
            <a:r>
              <a:rPr lang="en-US" sz="2400" i="1" dirty="0"/>
              <a:t>(3-4 weeks are not considered significant periods of time)</a:t>
            </a:r>
            <a:r>
              <a:rPr lang="en-US" sz="2800" dirty="0"/>
              <a:t>.  And </a:t>
            </a:r>
            <a:r>
              <a:rPr lang="en-US" sz="2800" b="1" dirty="0"/>
              <a:t>your</a:t>
            </a:r>
            <a:r>
              <a:rPr lang="en-US" sz="2800" dirty="0"/>
              <a:t> </a:t>
            </a:r>
            <a:r>
              <a:rPr lang="en-US" sz="2800" b="1" dirty="0"/>
              <a:t>family </a:t>
            </a:r>
            <a:r>
              <a:rPr lang="en-US" sz="2800" dirty="0"/>
              <a:t>and ideas are what are important.</a:t>
            </a:r>
          </a:p>
          <a:p>
            <a:pPr marL="0" indent="0" algn="ctr">
              <a:buNone/>
            </a:pPr>
            <a:r>
              <a:rPr lang="en-US" b="1" dirty="0">
                <a:solidFill>
                  <a:srgbClr val="0432FF"/>
                </a:solidFill>
              </a:rPr>
              <a:t>Thus, </a:t>
            </a:r>
            <a:r>
              <a:rPr lang="en-US" sz="3600" b="1" u="sng" dirty="0">
                <a:solidFill>
                  <a:srgbClr val="0432FF"/>
                </a:solidFill>
              </a:rPr>
              <a:t>your</a:t>
            </a:r>
            <a:r>
              <a:rPr lang="en-US" b="1" dirty="0">
                <a:solidFill>
                  <a:srgbClr val="0432FF"/>
                </a:solidFill>
              </a:rPr>
              <a:t> ideas are welcomed, encouraged, and appreciated!</a:t>
            </a:r>
          </a:p>
        </p:txBody>
      </p:sp>
    </p:spTree>
    <p:extLst>
      <p:ext uri="{BB962C8B-B14F-4D97-AF65-F5344CB8AC3E}">
        <p14:creationId xmlns:p14="http://schemas.microsoft.com/office/powerpoint/2010/main" val="36253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507883-C4EE-974E-BF92-30FD34586C79}"/>
              </a:ext>
            </a:extLst>
          </p:cNvPr>
          <p:cNvSpPr>
            <a:spLocks noGrp="1"/>
          </p:cNvSpPr>
          <p:nvPr>
            <p:ph idx="1"/>
          </p:nvPr>
        </p:nvSpPr>
        <p:spPr>
          <a:xfrm>
            <a:off x="914400" y="685800"/>
            <a:ext cx="7543800" cy="5562600"/>
          </a:xfrm>
        </p:spPr>
        <p:txBody>
          <a:bodyPr/>
          <a:lstStyle/>
          <a:p>
            <a:pPr marL="0" indent="0">
              <a:buNone/>
            </a:pPr>
            <a:r>
              <a:rPr lang="en-US" b="1" dirty="0"/>
              <a:t>Finding the Afikoman</a:t>
            </a:r>
          </a:p>
          <a:p>
            <a:r>
              <a:rPr lang="en-US" sz="2200" dirty="0"/>
              <a:t>Whether that takes the form of an internet word search or a Where’s Waldo?-style picture or a Wikipedia hunt, it will be a snap to Venmo the prize to the finder.</a:t>
            </a:r>
          </a:p>
          <a:p>
            <a:r>
              <a:rPr lang="en-US" sz="2200" dirty="0"/>
              <a:t>I’m working on a WordSearch puzzle which I’m more than willing to share, which contains many Pesach related terms, including ‘Afikoman.’   Another Passover WordSearch is also enclosed, provided by a generous participant of the first presentation.</a:t>
            </a:r>
          </a:p>
          <a:p>
            <a:r>
              <a:rPr lang="en-US" sz="2200" dirty="0"/>
              <a:t>One suggestion during the first presentation of this topic was creating a folder in Google Drive, and add dozens, if not hundreds of images, only ONE of which is a piece of matzah, and have the younger members of the participants, try to find the ‘Afikoman.’  There are literally dozens/hundreds of both Passover related and Jewish interest photos.  Copyright protection only is relevant if you’re using a photo in a public settin</a:t>
            </a:r>
            <a:r>
              <a:rPr lang="en-US" sz="2400" dirty="0"/>
              <a:t>g</a:t>
            </a:r>
          </a:p>
        </p:txBody>
      </p:sp>
    </p:spTree>
    <p:extLst>
      <p:ext uri="{BB962C8B-B14F-4D97-AF65-F5344CB8AC3E}">
        <p14:creationId xmlns:p14="http://schemas.microsoft.com/office/powerpoint/2010/main" val="3656128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A9B387-CBF3-E44C-8BC7-172DE98B6A3F}"/>
              </a:ext>
            </a:extLst>
          </p:cNvPr>
          <p:cNvSpPr>
            <a:spLocks noGrp="1"/>
          </p:cNvSpPr>
          <p:nvPr>
            <p:ph idx="1"/>
          </p:nvPr>
        </p:nvSpPr>
        <p:spPr>
          <a:xfrm>
            <a:off x="914400" y="609600"/>
            <a:ext cx="7543800" cy="5638800"/>
          </a:xfrm>
        </p:spPr>
        <p:txBody>
          <a:bodyPr/>
          <a:lstStyle/>
          <a:p>
            <a:pPr marL="0" indent="0">
              <a:buNone/>
            </a:pPr>
            <a:r>
              <a:rPr lang="en-US" sz="2800" b="1" i="1" dirty="0">
                <a:solidFill>
                  <a:srgbClr val="0432FF"/>
                </a:solidFill>
              </a:rPr>
              <a:t>Ron Wolfson’s suggestions for a Virtual Seder:</a:t>
            </a:r>
          </a:p>
          <a:p>
            <a:pPr marL="1257300" indent="-457200">
              <a:buFont typeface="+mj-lt"/>
              <a:buAutoNum type="arabicPeriod"/>
            </a:pPr>
            <a:r>
              <a:rPr lang="en-US" sz="2400" b="1" i="1" dirty="0"/>
              <a:t>Prepare</a:t>
            </a:r>
          </a:p>
          <a:p>
            <a:pPr marL="1257300" indent="-457200">
              <a:buFont typeface="+mj-lt"/>
              <a:buAutoNum type="arabicPeriod"/>
            </a:pPr>
            <a:r>
              <a:rPr lang="en-US" sz="2400" b="1" i="1" dirty="0"/>
              <a:t>Give Homework</a:t>
            </a:r>
          </a:p>
          <a:p>
            <a:pPr marL="1257300" indent="-457200">
              <a:buFont typeface="+mj-lt"/>
              <a:buAutoNum type="arabicPeriod"/>
            </a:pPr>
            <a:r>
              <a:rPr lang="en-US" sz="2400" b="1" i="1" dirty="0"/>
              <a:t>Tell the Story</a:t>
            </a:r>
          </a:p>
          <a:p>
            <a:pPr marL="1257300" indent="-457200">
              <a:buFont typeface="+mj-lt"/>
              <a:buAutoNum type="arabicPeriod"/>
            </a:pPr>
            <a:r>
              <a:rPr lang="en-US" sz="2400" b="1" i="1" dirty="0"/>
              <a:t>Ask Questions</a:t>
            </a:r>
          </a:p>
          <a:p>
            <a:pPr marL="1257300" indent="-457200">
              <a:buFont typeface="+mj-lt"/>
              <a:buAutoNum type="arabicPeriod"/>
            </a:pPr>
            <a:r>
              <a:rPr lang="en-US" sz="2400" b="1" i="1" dirty="0"/>
              <a:t>Innovate</a:t>
            </a:r>
          </a:p>
          <a:p>
            <a:pPr marL="1257300" indent="-457200">
              <a:buFont typeface="+mj-lt"/>
              <a:buAutoNum type="arabicPeriod"/>
            </a:pPr>
            <a:r>
              <a:rPr lang="en-US" sz="2400" b="1" i="1" dirty="0"/>
              <a:t>Have Fun</a:t>
            </a:r>
          </a:p>
          <a:p>
            <a:pPr marL="1257300" indent="-457200">
              <a:buFont typeface="+mj-lt"/>
              <a:buAutoNum type="arabicPeriod"/>
            </a:pPr>
            <a:r>
              <a:rPr lang="en-US" sz="2400" b="1" i="1" dirty="0"/>
              <a:t>Afikoman Gifts </a:t>
            </a:r>
          </a:p>
          <a:p>
            <a:pPr marL="1257300" indent="-457200">
              <a:buFont typeface="+mj-lt"/>
              <a:buAutoNum type="arabicPeriod"/>
            </a:pPr>
            <a:r>
              <a:rPr lang="en-US" sz="2400" b="1" i="1" dirty="0"/>
              <a:t>Be Inclusive</a:t>
            </a:r>
          </a:p>
          <a:p>
            <a:pPr marL="1257300" indent="-457200">
              <a:buFont typeface="+mj-lt"/>
              <a:buAutoNum type="arabicPeriod"/>
            </a:pPr>
            <a:r>
              <a:rPr lang="en-US" sz="2400" b="1" i="1" dirty="0"/>
              <a:t>Make Changes:  It’s Your Story</a:t>
            </a:r>
          </a:p>
          <a:p>
            <a:pPr marL="1257300" indent="-457200">
              <a:buFont typeface="+mj-lt"/>
              <a:buAutoNum type="arabicPeriod"/>
            </a:pPr>
            <a:r>
              <a:rPr lang="en-US" sz="2400" b="1" i="1" dirty="0"/>
              <a:t>Wash Your Hands</a:t>
            </a:r>
          </a:p>
          <a:p>
            <a:pPr marL="50800" indent="0">
              <a:spcBef>
                <a:spcPts val="1680"/>
              </a:spcBef>
              <a:buNone/>
            </a:pPr>
            <a:r>
              <a:rPr lang="en-US" sz="2000" i="1" dirty="0"/>
              <a:t>Ron Wolfson has been a friend and contributor to the FJMC for many years. You’ll receive a full copy of his suggestions in the email I send to you.</a:t>
            </a:r>
          </a:p>
          <a:p>
            <a:pPr marL="914400" indent="-457200">
              <a:buFont typeface="+mj-lt"/>
              <a:buAutoNum type="arabicPeriod"/>
            </a:pPr>
            <a:endParaRPr lang="en-US" sz="2400" b="1" i="1" dirty="0">
              <a:solidFill>
                <a:srgbClr val="0432FF"/>
              </a:solidFill>
            </a:endParaRPr>
          </a:p>
        </p:txBody>
      </p:sp>
    </p:spTree>
    <p:extLst>
      <p:ext uri="{BB962C8B-B14F-4D97-AF65-F5344CB8AC3E}">
        <p14:creationId xmlns:p14="http://schemas.microsoft.com/office/powerpoint/2010/main" val="2320227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EE637-F51F-3241-9703-F1B83A31DE0D}"/>
              </a:ext>
            </a:extLst>
          </p:cNvPr>
          <p:cNvSpPr>
            <a:spLocks noGrp="1"/>
          </p:cNvSpPr>
          <p:nvPr>
            <p:ph idx="1"/>
          </p:nvPr>
        </p:nvSpPr>
        <p:spPr>
          <a:xfrm>
            <a:off x="990600" y="838200"/>
            <a:ext cx="7543800" cy="5181600"/>
          </a:xfrm>
        </p:spPr>
        <p:txBody>
          <a:bodyPr/>
          <a:lstStyle/>
          <a:p>
            <a:pPr marL="0" indent="0">
              <a:buNone/>
            </a:pPr>
            <a:r>
              <a:rPr lang="en-US" dirty="0"/>
              <a:t>Send me an email (subject:  Virtual Seder), and I’ll send you everything I have, including a copy of this presentation (so if you forget something you wanted to remember, you’ll have it).</a:t>
            </a:r>
          </a:p>
          <a:p>
            <a:pPr marL="0" indent="0">
              <a:buNone/>
            </a:pPr>
            <a:endParaRPr lang="en-US" dirty="0"/>
          </a:p>
          <a:p>
            <a:pPr marL="0" indent="0" algn="ctr">
              <a:buNone/>
            </a:pPr>
            <a:r>
              <a:rPr lang="en-US" sz="4400" b="1" dirty="0"/>
              <a:t>AKAHAN@FJMC.ORG</a:t>
            </a:r>
          </a:p>
        </p:txBody>
      </p:sp>
    </p:spTree>
    <p:extLst>
      <p:ext uri="{BB962C8B-B14F-4D97-AF65-F5344CB8AC3E}">
        <p14:creationId xmlns:p14="http://schemas.microsoft.com/office/powerpoint/2010/main" val="121119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B7BA90-6528-4D45-B263-C491D2E6E633}"/>
              </a:ext>
            </a:extLst>
          </p:cNvPr>
          <p:cNvSpPr>
            <a:spLocks noGrp="1"/>
          </p:cNvSpPr>
          <p:nvPr>
            <p:ph idx="1"/>
          </p:nvPr>
        </p:nvSpPr>
        <p:spPr>
          <a:xfrm>
            <a:off x="914400" y="914400"/>
            <a:ext cx="7543800" cy="5334000"/>
          </a:xfrm>
        </p:spPr>
        <p:txBody>
          <a:bodyPr/>
          <a:lstStyle/>
          <a:p>
            <a:pPr marL="0" indent="0">
              <a:buNone/>
            </a:pPr>
            <a:r>
              <a:rPr lang="en-US" sz="2200" i="1" dirty="0"/>
              <a:t>Make the Seder your own this year. One of the main challenges of a Seder leader is usually to ensure that everyone at the table remains engaged and participates in the ritual. This year we are mostly free from that burden. You have the rare chance to engage in the Seder in the way that works for you. There is no shame or anxiety about what works for others. Do you have a family that usually reads only in English, and you wish they would slow down and wait for you to read the Hebrew? Now is your chance. Does your family skip sections you wish they would include? You can read everything. Does your family read through the </a:t>
            </a:r>
            <a:r>
              <a:rPr lang="en-US" sz="2200" i="1" dirty="0" err="1"/>
              <a:t>seder</a:t>
            </a:r>
            <a:r>
              <a:rPr lang="en-US" sz="2200" i="1" dirty="0"/>
              <a:t> liturgy quickly in Hebrew without stopping to translate or discuss? Now is your chance to move as slowly as you want. Stop and read from multiple Haggadot. Sing all the songs. Use this opportunity to experiment and do something you’ve never done. </a:t>
            </a:r>
          </a:p>
          <a:p>
            <a:pPr marL="0" indent="0">
              <a:buNone/>
            </a:pPr>
            <a:endParaRPr lang="en-US" sz="2200" i="1" dirty="0"/>
          </a:p>
          <a:p>
            <a:pPr marL="0" indent="0" algn="ctr">
              <a:buNone/>
            </a:pPr>
            <a:r>
              <a:rPr lang="en-US" sz="2200" i="1" dirty="0"/>
              <a:t>Rabbi </a:t>
            </a:r>
            <a:r>
              <a:rPr lang="en-US" sz="2200" i="1" dirty="0" err="1"/>
              <a:t>Avi</a:t>
            </a:r>
            <a:r>
              <a:rPr lang="en-US" sz="2200" i="1" dirty="0"/>
              <a:t> </a:t>
            </a:r>
            <a:r>
              <a:rPr lang="en-US" sz="2200" i="1" dirty="0" err="1"/>
              <a:t>Killip</a:t>
            </a:r>
            <a:r>
              <a:rPr lang="en-US" sz="2200" i="1" dirty="0"/>
              <a:t> at </a:t>
            </a:r>
            <a:r>
              <a:rPr lang="en-US" sz="2200" i="1" dirty="0" err="1"/>
              <a:t>ejewishphilanthropy.com</a:t>
            </a:r>
            <a:r>
              <a:rPr lang="en-US" sz="2200" i="1" dirty="0"/>
              <a:t> </a:t>
            </a:r>
          </a:p>
          <a:p>
            <a:pPr marL="0" indent="0">
              <a:buNone/>
            </a:pPr>
            <a:endParaRPr lang="en-US" sz="2200" i="1" dirty="0"/>
          </a:p>
        </p:txBody>
      </p:sp>
    </p:spTree>
    <p:extLst>
      <p:ext uri="{BB962C8B-B14F-4D97-AF65-F5344CB8AC3E}">
        <p14:creationId xmlns:p14="http://schemas.microsoft.com/office/powerpoint/2010/main" val="308929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AC4FC5-7310-374D-8ADD-A16031660CFB}"/>
              </a:ext>
            </a:extLst>
          </p:cNvPr>
          <p:cNvSpPr>
            <a:spLocks noGrp="1"/>
          </p:cNvSpPr>
          <p:nvPr>
            <p:ph idx="1"/>
          </p:nvPr>
        </p:nvSpPr>
        <p:spPr>
          <a:xfrm>
            <a:off x="797453" y="843778"/>
            <a:ext cx="4876800" cy="4572000"/>
          </a:xfrm>
        </p:spPr>
        <p:txBody>
          <a:bodyPr>
            <a:normAutofit lnSpcReduction="10000"/>
          </a:bodyPr>
          <a:lstStyle/>
          <a:p>
            <a:pPr marL="0" indent="0">
              <a:buNone/>
            </a:pPr>
            <a:r>
              <a:rPr lang="en-US" dirty="0"/>
              <a:t>Early on March 25, 2020, an article held that an a group of Israeli rabbis had ruled that a Virtual Seder with Zoom was halakhicly acceptable.  Within hours of this ruling, Haredi authorities condemned the decision. Read the on-line article here.</a:t>
            </a:r>
          </a:p>
          <a:p>
            <a:pPr marL="0" indent="0">
              <a:buNone/>
            </a:pPr>
            <a:r>
              <a:rPr lang="en-US" sz="2400" i="1" dirty="0"/>
              <a:t>[Warning!  Things change quickly.]</a:t>
            </a:r>
            <a:endParaRPr lang="en-US" dirty="0"/>
          </a:p>
        </p:txBody>
      </p:sp>
      <p:pic>
        <p:nvPicPr>
          <p:cNvPr id="4" name="Picture 3">
            <a:extLst>
              <a:ext uri="{FF2B5EF4-FFF2-40B4-BE49-F238E27FC236}">
                <a16:creationId xmlns:a16="http://schemas.microsoft.com/office/drawing/2014/main" id="{BB35D607-2048-964D-852C-E16AC955C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4306" y="843778"/>
            <a:ext cx="2715768" cy="4572000"/>
          </a:xfrm>
          <a:prstGeom prst="rect">
            <a:avLst/>
          </a:prstGeom>
        </p:spPr>
      </p:pic>
      <p:sp>
        <p:nvSpPr>
          <p:cNvPr id="5" name="Content Placeholder 1">
            <a:extLst>
              <a:ext uri="{FF2B5EF4-FFF2-40B4-BE49-F238E27FC236}">
                <a16:creationId xmlns:a16="http://schemas.microsoft.com/office/drawing/2014/main" id="{F83F72A2-260C-374A-9AE2-771C41AF788F}"/>
              </a:ext>
            </a:extLst>
          </p:cNvPr>
          <p:cNvSpPr txBox="1">
            <a:spLocks/>
          </p:cNvSpPr>
          <p:nvPr/>
        </p:nvSpPr>
        <p:spPr>
          <a:xfrm>
            <a:off x="1074820" y="5715000"/>
            <a:ext cx="7230979" cy="457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dirty="0">
                <a:hlinkClick r:id="rId3"/>
              </a:rPr>
              <a:t>http://www.israelnationalnews.com/News/News.aspx/277764</a:t>
            </a:r>
            <a:endParaRPr lang="en-US" sz="2000" dirty="0"/>
          </a:p>
        </p:txBody>
      </p:sp>
    </p:spTree>
    <p:extLst>
      <p:ext uri="{BB962C8B-B14F-4D97-AF65-F5344CB8AC3E}">
        <p14:creationId xmlns:p14="http://schemas.microsoft.com/office/powerpoint/2010/main" val="58225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003D6C-481D-C149-8AA6-E5382BAA33D7}"/>
              </a:ext>
            </a:extLst>
          </p:cNvPr>
          <p:cNvSpPr txBox="1"/>
          <p:nvPr/>
        </p:nvSpPr>
        <p:spPr>
          <a:xfrm>
            <a:off x="838200" y="762000"/>
            <a:ext cx="7620000" cy="5201424"/>
          </a:xfrm>
          <a:prstGeom prst="rect">
            <a:avLst/>
          </a:prstGeom>
          <a:noFill/>
        </p:spPr>
        <p:txBody>
          <a:bodyPr wrap="square" rtlCol="0">
            <a:spAutoFit/>
          </a:bodyPr>
          <a:lstStyle/>
          <a:p>
            <a:r>
              <a:rPr lang="en-US" sz="2400" b="1" dirty="0"/>
              <a:t>This presentation assumes the following:</a:t>
            </a:r>
          </a:p>
          <a:p>
            <a:pPr marL="460375" indent="-273050">
              <a:spcAft>
                <a:spcPts val="600"/>
              </a:spcAft>
              <a:buFont typeface="Arial" panose="020B0604020202020204" pitchFamily="34" charset="0"/>
              <a:buChar char="•"/>
            </a:pPr>
            <a:r>
              <a:rPr lang="en-US" sz="2400" dirty="0"/>
              <a:t>The family and guests have some technical skills, they have a computer / tablet, and can download / install an application and then launch it from the link provided with your email to them.</a:t>
            </a:r>
          </a:p>
          <a:p>
            <a:pPr marL="460375" indent="-273050">
              <a:spcAft>
                <a:spcPts val="600"/>
              </a:spcAft>
              <a:buFont typeface="Arial" panose="020B0604020202020204" pitchFamily="34" charset="0"/>
              <a:buChar char="•"/>
            </a:pPr>
            <a:r>
              <a:rPr lang="en-US" sz="2400" dirty="0"/>
              <a:t>They don’t expect you to provide all the foods, special or otherwise, which is part of the Seder experience (they’ll need to do some preparation).</a:t>
            </a:r>
          </a:p>
          <a:p>
            <a:pPr marL="460375" indent="-273050">
              <a:spcAft>
                <a:spcPts val="600"/>
              </a:spcAft>
              <a:buFont typeface="Arial" panose="020B0604020202020204" pitchFamily="34" charset="0"/>
              <a:buChar char="•"/>
            </a:pPr>
            <a:r>
              <a:rPr lang="en-US" sz="2400" dirty="0"/>
              <a:t>Depending on the length of the Seder you want, you’ll need a Zoom account</a:t>
            </a:r>
          </a:p>
          <a:p>
            <a:pPr marL="917575" lvl="1" indent="-273050">
              <a:spcAft>
                <a:spcPts val="600"/>
              </a:spcAft>
              <a:buFont typeface="Arial" panose="020B0604020202020204" pitchFamily="34" charset="0"/>
              <a:buChar char="•"/>
            </a:pPr>
            <a:r>
              <a:rPr lang="en-US" sz="2400" dirty="0"/>
              <a:t>The FREE account allows for a 40 minute Seder.</a:t>
            </a:r>
          </a:p>
          <a:p>
            <a:pPr marL="917575" lvl="1" indent="-273050">
              <a:spcAft>
                <a:spcPts val="600"/>
              </a:spcAft>
              <a:buFont typeface="Arial" panose="020B0604020202020204" pitchFamily="34" charset="0"/>
              <a:buChar char="•"/>
            </a:pPr>
            <a:r>
              <a:rPr lang="en-US" sz="2400" dirty="0"/>
              <a:t>The Monthly ($14.99 a month) allows for the Seder to last as long into the night as you wish.</a:t>
            </a:r>
          </a:p>
        </p:txBody>
      </p:sp>
    </p:spTree>
    <p:extLst>
      <p:ext uri="{BB962C8B-B14F-4D97-AF65-F5344CB8AC3E}">
        <p14:creationId xmlns:p14="http://schemas.microsoft.com/office/powerpoint/2010/main" val="107540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F9E62F-10C6-3245-A72F-09AAB26A42AF}"/>
              </a:ext>
            </a:extLst>
          </p:cNvPr>
          <p:cNvSpPr txBox="1"/>
          <p:nvPr/>
        </p:nvSpPr>
        <p:spPr>
          <a:xfrm>
            <a:off x="914400" y="762000"/>
            <a:ext cx="7391400" cy="5693866"/>
          </a:xfrm>
          <a:prstGeom prst="rect">
            <a:avLst/>
          </a:prstGeom>
          <a:noFill/>
        </p:spPr>
        <p:txBody>
          <a:bodyPr wrap="square" rtlCol="0">
            <a:spAutoFit/>
          </a:bodyPr>
          <a:lstStyle/>
          <a:p>
            <a:r>
              <a:rPr lang="en-US" sz="2800" b="1" dirty="0"/>
              <a:t>Zoom, </a:t>
            </a:r>
            <a:r>
              <a:rPr lang="en-US" sz="2400" dirty="0"/>
              <a:t>the program I’m suggesting to use, allows for a up to 100 participants.</a:t>
            </a:r>
          </a:p>
          <a:p>
            <a:pPr marL="692150" indent="-476250">
              <a:buFont typeface="Arial" panose="020B0604020202020204" pitchFamily="34" charset="0"/>
              <a:buChar char="•"/>
            </a:pPr>
            <a:r>
              <a:rPr lang="en-US" sz="2400" dirty="0"/>
              <a:t>Go to </a:t>
            </a:r>
            <a:r>
              <a:rPr lang="en-US" sz="2400" b="1" u="sng" dirty="0">
                <a:solidFill>
                  <a:srgbClr val="0432FF"/>
                </a:solidFill>
                <a:hlinkClick r:id="rId2"/>
              </a:rPr>
              <a:t>www.Zoom.us</a:t>
            </a:r>
            <a:r>
              <a:rPr lang="en-US" sz="2000" dirty="0"/>
              <a:t>.  [If you type in Zoom.com, it will take you to Zoom.us.]</a:t>
            </a:r>
            <a:endParaRPr lang="en-US" sz="2400" dirty="0"/>
          </a:p>
          <a:p>
            <a:pPr marL="692150" indent="-476250">
              <a:buFont typeface="Arial" panose="020B0604020202020204" pitchFamily="34" charset="0"/>
              <a:buChar char="•"/>
            </a:pPr>
            <a:r>
              <a:rPr lang="en-US" sz="2400" dirty="0"/>
              <a:t>Zoom is the platform used by the FJMC, many of its Regions, and lots of businesses.  </a:t>
            </a:r>
            <a:r>
              <a:rPr lang="en-US" sz="2400" i="1" dirty="0"/>
              <a:t>(My son has an account, which we’ll use for our Virtual Seders.)</a:t>
            </a:r>
          </a:p>
          <a:p>
            <a:pPr marL="692150" indent="-476250">
              <a:buFont typeface="Arial" panose="020B0604020202020204" pitchFamily="34" charset="0"/>
              <a:buChar char="•"/>
            </a:pPr>
            <a:r>
              <a:rPr lang="en-US" sz="2400" dirty="0"/>
              <a:t>Zoom, as opposed to Facetime and Skype (or other similar programs) gives you a full screen of faces on your laptop/tablet screen, which is a larger monitor and more enjoyable an experience.</a:t>
            </a:r>
          </a:p>
          <a:p>
            <a:pPr marL="692150" indent="-476250">
              <a:buFont typeface="Arial" panose="020B0604020202020204" pitchFamily="34" charset="0"/>
              <a:buChar char="•"/>
            </a:pPr>
            <a:r>
              <a:rPr lang="en-US" sz="2400" dirty="0"/>
              <a:t>Even if you have to pay for a month to get the unlimited service, from the likely money you’ll save on food, the month fee of $14.99 will be small.</a:t>
            </a:r>
          </a:p>
          <a:p>
            <a:pPr marL="692150" indent="-476250">
              <a:buFont typeface="Arial" panose="020B0604020202020204" pitchFamily="34" charset="0"/>
              <a:buChar char="•"/>
            </a:pPr>
            <a:endParaRPr lang="en-US" sz="2400" dirty="0"/>
          </a:p>
        </p:txBody>
      </p:sp>
    </p:spTree>
    <p:extLst>
      <p:ext uri="{BB962C8B-B14F-4D97-AF65-F5344CB8AC3E}">
        <p14:creationId xmlns:p14="http://schemas.microsoft.com/office/powerpoint/2010/main" val="42450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E17830-B72E-B846-A00F-3725552555B4}"/>
              </a:ext>
            </a:extLst>
          </p:cNvPr>
          <p:cNvSpPr>
            <a:spLocks noGrp="1"/>
          </p:cNvSpPr>
          <p:nvPr>
            <p:ph idx="1"/>
          </p:nvPr>
        </p:nvSpPr>
        <p:spPr>
          <a:xfrm>
            <a:off x="914400" y="762000"/>
            <a:ext cx="7543800" cy="5257800"/>
          </a:xfrm>
        </p:spPr>
        <p:txBody>
          <a:bodyPr/>
          <a:lstStyle/>
          <a:p>
            <a:pPr marL="0" indent="0">
              <a:buNone/>
            </a:pPr>
            <a:r>
              <a:rPr lang="en-US" sz="2800" b="1" dirty="0"/>
              <a:t>Using the free Zoom</a:t>
            </a:r>
          </a:p>
          <a:p>
            <a:r>
              <a:rPr lang="en-US" sz="2400" dirty="0"/>
              <a:t>Even if limited to 40 minutes, you can set up multiple 2-3 40 minute sessions.  Somewhat awkward, but doable.</a:t>
            </a:r>
          </a:p>
          <a:p>
            <a:r>
              <a:rPr lang="en-US" sz="2400" dirty="0"/>
              <a:t>While Zoom claims that the 40 minutes begins when the first person signs on to the link, one of our Past International Presidents used the free app and was able to have a longer than 40 minute session with multiple parties.</a:t>
            </a:r>
          </a:p>
          <a:p>
            <a:endParaRPr lang="en-US" sz="2400" dirty="0"/>
          </a:p>
          <a:p>
            <a:pPr marL="0" indent="0">
              <a:buNone/>
            </a:pPr>
            <a:endParaRPr lang="en-US" sz="2400" dirty="0"/>
          </a:p>
        </p:txBody>
      </p:sp>
    </p:spTree>
    <p:extLst>
      <p:ext uri="{BB962C8B-B14F-4D97-AF65-F5344CB8AC3E}">
        <p14:creationId xmlns:p14="http://schemas.microsoft.com/office/powerpoint/2010/main" val="244628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066800"/>
            <a:ext cx="7543800" cy="5105400"/>
          </a:xfrm>
        </p:spPr>
        <p:txBody>
          <a:bodyPr/>
          <a:lstStyle/>
          <a:p>
            <a:pPr marL="0" indent="0">
              <a:buNone/>
            </a:pPr>
            <a:r>
              <a:rPr lang="en-US" sz="2800" b="1" dirty="0"/>
              <a:t>Structure of the Service</a:t>
            </a:r>
          </a:p>
          <a:p>
            <a:r>
              <a:rPr lang="en-US" sz="2800" dirty="0"/>
              <a:t>Since the participants may have to download software when they click your Seder link (prior to the Seder), the sooner you get your invite out, with the link, the better. </a:t>
            </a:r>
          </a:p>
          <a:p>
            <a:r>
              <a:rPr lang="en-US" sz="2800" dirty="0"/>
              <a:t>This one is real easy.  The Haggadah of your choice is what you will use….. However</a:t>
            </a:r>
          </a:p>
          <a:p>
            <a:r>
              <a:rPr lang="en-US" sz="2800" dirty="0"/>
              <a:t>Since everyone isn’t coming to your house, mailing copies to them doesn’t seem like a great option.</a:t>
            </a:r>
          </a:p>
        </p:txBody>
      </p:sp>
    </p:spTree>
    <p:extLst>
      <p:ext uri="{BB962C8B-B14F-4D97-AF65-F5344CB8AC3E}">
        <p14:creationId xmlns:p14="http://schemas.microsoft.com/office/powerpoint/2010/main" val="178302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4FE8D7-C25A-F241-BEC0-B084A00558CE}"/>
              </a:ext>
            </a:extLst>
          </p:cNvPr>
          <p:cNvSpPr txBox="1"/>
          <p:nvPr/>
        </p:nvSpPr>
        <p:spPr>
          <a:xfrm>
            <a:off x="990600" y="685800"/>
            <a:ext cx="7391400" cy="5970865"/>
          </a:xfrm>
          <a:prstGeom prst="rect">
            <a:avLst/>
          </a:prstGeom>
          <a:noFill/>
        </p:spPr>
        <p:txBody>
          <a:bodyPr wrap="square" rtlCol="0">
            <a:spAutoFit/>
          </a:bodyPr>
          <a:lstStyle/>
          <a:p>
            <a:r>
              <a:rPr lang="en-US" sz="2400" b="1" dirty="0"/>
              <a:t>Options:</a:t>
            </a:r>
          </a:p>
          <a:p>
            <a:pPr lvl="1"/>
            <a:r>
              <a:rPr lang="en-US" sz="2400" b="1" dirty="0"/>
              <a:t>Everyone uses a different Haggadah (whatever one they have at home. </a:t>
            </a:r>
            <a:r>
              <a:rPr lang="en-US" sz="2000" dirty="0"/>
              <a:t>Readings, although slightly different, will lead to interesting discussion by the participants.  AND, the different Haggadot have different illustrations, and the technology allows for sharing these illustrations with all</a:t>
            </a:r>
            <a:endParaRPr lang="en-US" sz="2000" b="1" dirty="0"/>
          </a:p>
          <a:p>
            <a:pPr lvl="1"/>
            <a:r>
              <a:rPr lang="en-US" sz="2400" b="1" dirty="0"/>
              <a:t>Maxwell House Haggadah</a:t>
            </a:r>
            <a:r>
              <a:rPr lang="en-US" sz="2400" dirty="0"/>
              <a:t>.  </a:t>
            </a:r>
            <a:r>
              <a:rPr lang="en-US" sz="2000" dirty="0"/>
              <a:t>Ask them to pick up a copy – in advance of the Seder - at their local grocery store which carries Maxwell House.  For the most part, stores are more than willing to give them to people, since after Pesach they throw them out.</a:t>
            </a:r>
          </a:p>
          <a:p>
            <a:pPr lvl="1"/>
            <a:r>
              <a:rPr lang="en-US" sz="2400" b="1" dirty="0"/>
              <a:t>Sixty Minute Seder </a:t>
            </a:r>
            <a:r>
              <a:rPr lang="en-US" sz="2400" dirty="0"/>
              <a:t>– </a:t>
            </a:r>
            <a:r>
              <a:rPr lang="en-US" sz="2000" dirty="0"/>
              <a:t>downloadable.  My family has been using for more than 5 years, as it provides the basic structure, and which we supplement with additional readings.</a:t>
            </a:r>
            <a:endParaRPr lang="en-US" sz="2400" dirty="0"/>
          </a:p>
          <a:p>
            <a:pPr lvl="1"/>
            <a:r>
              <a:rPr lang="en-US" sz="2400" b="1" dirty="0"/>
              <a:t>Create Your Own </a:t>
            </a:r>
            <a:r>
              <a:rPr lang="en-US" sz="2400" dirty="0"/>
              <a:t>– </a:t>
            </a:r>
            <a:r>
              <a:rPr lang="en-US" sz="2000" dirty="0"/>
              <a:t>with the basic structure in mind, ask attendees to find a reading / original take on a section which they’ll share during the night.</a:t>
            </a:r>
          </a:p>
          <a:p>
            <a:pPr lvl="1"/>
            <a:endParaRPr lang="en-US" sz="2000" dirty="0"/>
          </a:p>
          <a:p>
            <a:endParaRPr lang="en-US" dirty="0"/>
          </a:p>
        </p:txBody>
      </p:sp>
    </p:spTree>
    <p:extLst>
      <p:ext uri="{BB962C8B-B14F-4D97-AF65-F5344CB8AC3E}">
        <p14:creationId xmlns:p14="http://schemas.microsoft.com/office/powerpoint/2010/main" val="1913895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12640</TotalTime>
  <Words>2538</Words>
  <Application>Microsoft Macintosh PowerPoint</Application>
  <PresentationFormat>On-screen Show (4:3)</PresentationFormat>
  <Paragraphs>132</Paragraphs>
  <Slides>22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Arial Narrow</vt:lpstr>
      <vt:lpstr>Calibri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Kahan1, Allan &lt;TSA-13&gt;</dc:creator>
  <cp:lastModifiedBy>Allan Kahan</cp:lastModifiedBy>
  <cp:revision>118</cp:revision>
  <dcterms:created xsi:type="dcterms:W3CDTF">2013-12-26T17:42:52Z</dcterms:created>
  <dcterms:modified xsi:type="dcterms:W3CDTF">2020-03-31T00:32:09Z</dcterms:modified>
</cp:coreProperties>
</file>